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4" r:id="rId2"/>
  </p:sldMasterIdLst>
  <p:notesMasterIdLst>
    <p:notesMasterId r:id="rId47"/>
  </p:notesMasterIdLst>
  <p:sldIdLst>
    <p:sldId id="256" r:id="rId3"/>
    <p:sldId id="803" r:id="rId4"/>
    <p:sldId id="872" r:id="rId5"/>
    <p:sldId id="884" r:id="rId6"/>
    <p:sldId id="865" r:id="rId7"/>
    <p:sldId id="867" r:id="rId8"/>
    <p:sldId id="868" r:id="rId9"/>
    <p:sldId id="869" r:id="rId10"/>
    <p:sldId id="870" r:id="rId11"/>
    <p:sldId id="842" r:id="rId12"/>
    <p:sldId id="843" r:id="rId13"/>
    <p:sldId id="844" r:id="rId14"/>
    <p:sldId id="845" r:id="rId15"/>
    <p:sldId id="846" r:id="rId16"/>
    <p:sldId id="882" r:id="rId17"/>
    <p:sldId id="883" r:id="rId18"/>
    <p:sldId id="888" r:id="rId19"/>
    <p:sldId id="889" r:id="rId20"/>
    <p:sldId id="890" r:id="rId21"/>
    <p:sldId id="891" r:id="rId22"/>
    <p:sldId id="892" r:id="rId23"/>
    <p:sldId id="852" r:id="rId24"/>
    <p:sldId id="853" r:id="rId25"/>
    <p:sldId id="874" r:id="rId26"/>
    <p:sldId id="875" r:id="rId27"/>
    <p:sldId id="833" r:id="rId28"/>
    <p:sldId id="834" r:id="rId29"/>
    <p:sldId id="835" r:id="rId30"/>
    <p:sldId id="836" r:id="rId31"/>
    <p:sldId id="858" r:id="rId32"/>
    <p:sldId id="859" r:id="rId33"/>
    <p:sldId id="860" r:id="rId34"/>
    <p:sldId id="861" r:id="rId35"/>
    <p:sldId id="876" r:id="rId36"/>
    <p:sldId id="878" r:id="rId37"/>
    <p:sldId id="879" r:id="rId38"/>
    <p:sldId id="880" r:id="rId39"/>
    <p:sldId id="885" r:id="rId40"/>
    <p:sldId id="887" r:id="rId41"/>
    <p:sldId id="881" r:id="rId42"/>
    <p:sldId id="855" r:id="rId43"/>
    <p:sldId id="856" r:id="rId44"/>
    <p:sldId id="857" r:id="rId45"/>
    <p:sldId id="793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E6"/>
    <a:srgbClr val="7C8F39"/>
    <a:srgbClr val="FFFF5E"/>
    <a:srgbClr val="FF3600"/>
    <a:srgbClr val="FCFFFF"/>
    <a:srgbClr val="FFFFFF"/>
    <a:srgbClr val="FFF900"/>
    <a:srgbClr val="FF00EF"/>
    <a:srgbClr val="61BD04"/>
    <a:srgbClr val="152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14" autoAdjust="0"/>
    <p:restoredTop sz="94643"/>
  </p:normalViewPr>
  <p:slideViewPr>
    <p:cSldViewPr>
      <p:cViewPr varScale="1">
        <p:scale>
          <a:sx n="120" d="100"/>
          <a:sy n="120" d="100"/>
        </p:scale>
        <p:origin x="13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troff:Dropbox:16_11_GeorgeMason:Demos_Pictures:7vs9distractorGraph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mitroff:Dropbox:16_11_GeorgeMason:Demos_Pictures:7vs9distractorGraph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troff:Dropbox:16_11_GeorgeMason:Demos_Pictures:7vs9distractor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000DC5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Sheet1!$C$9:$C$10</c:f>
                <c:numCache>
                  <c:formatCode>General</c:formatCode>
                  <c:ptCount val="2"/>
                  <c:pt idx="0">
                    <c:v>1.9385561393999999E-3</c:v>
                  </c:pt>
                  <c:pt idx="1">
                    <c:v>2.0334539166000001E-3</c:v>
                  </c:pt>
                </c:numCache>
              </c:numRef>
            </c:plus>
            <c:minus>
              <c:numRef>
                <c:f>Sheet1!$C$9:$C$10</c:f>
                <c:numCache>
                  <c:formatCode>General</c:formatCode>
                  <c:ptCount val="2"/>
                  <c:pt idx="0">
                    <c:v>1.9385561393999999E-3</c:v>
                  </c:pt>
                  <c:pt idx="1">
                    <c:v>2.0334539166000001E-3</c:v>
                  </c:pt>
                </c:numCache>
              </c:numRef>
            </c:minus>
          </c:errBars>
          <c:cat>
            <c:strRef>
              <c:f>Sheet1!$B$7:$B$8</c:f>
              <c:strCache>
                <c:ptCount val="2"/>
                <c:pt idx="0">
                  <c:v>7 distractors</c:v>
                </c:pt>
                <c:pt idx="1">
                  <c:v>9 distractors</c:v>
                </c:pt>
              </c:strCache>
            </c:strRef>
          </c:cat>
          <c:val>
            <c:numRef>
              <c:f>Sheet1!$C$7:$C$8</c:f>
              <c:numCache>
                <c:formatCode>0.000%</c:formatCode>
                <c:ptCount val="2"/>
                <c:pt idx="0">
                  <c:v>0.88560000000000005</c:v>
                </c:pt>
                <c:pt idx="1">
                  <c:v>0.87439999999999996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C0-7744-9955-2C2558362D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01089048"/>
        <c:axId val="-2100926200"/>
      </c:lineChart>
      <c:catAx>
        <c:axId val="-2101089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00926200"/>
        <c:crosses val="autoZero"/>
        <c:auto val="1"/>
        <c:lblAlgn val="ctr"/>
        <c:lblOffset val="100"/>
        <c:noMultiLvlLbl val="0"/>
      </c:catAx>
      <c:valAx>
        <c:axId val="-2100926200"/>
        <c:scaling>
          <c:orientation val="minMax"/>
          <c:max val="0.9"/>
          <c:min val="0.85"/>
        </c:scaling>
        <c:delete val="0"/>
        <c:axPos val="l"/>
        <c:numFmt formatCode="0%" sourceLinked="0"/>
        <c:majorTickMark val="out"/>
        <c:minorTickMark val="none"/>
        <c:tickLblPos val="nextTo"/>
        <c:crossAx val="-2101089048"/>
        <c:crosses val="autoZero"/>
        <c:crossBetween val="between"/>
        <c:majorUnit val="0.01"/>
      </c:valAx>
    </c:plotArea>
    <c:plotVisOnly val="1"/>
    <c:dispBlanksAs val="gap"/>
    <c:showDLblsOverMax val="0"/>
  </c:chart>
  <c:txPr>
    <a:bodyPr/>
    <a:lstStyle/>
    <a:p>
      <a:pPr>
        <a:defRPr sz="1600">
          <a:latin typeface="Avenir Book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1580849261530202E-2"/>
          <c:y val="3.9634146341463401E-2"/>
          <c:w val="0.89903663822562696"/>
          <c:h val="0.87190032648357996"/>
        </c:manualLayout>
      </c:layout>
      <c:lineChart>
        <c:grouping val="standard"/>
        <c:varyColors val="0"/>
        <c:ser>
          <c:idx val="1"/>
          <c:order val="0"/>
          <c:tx>
            <c:strRef>
              <c:f>'Flipping the effect'!$I$4</c:f>
              <c:strCache>
                <c:ptCount val="1"/>
                <c:pt idx="0">
                  <c:v>Null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'Flipping the effect'!$I$13:$I$14</c:f>
                <c:numCache>
                  <c:formatCode>General</c:formatCode>
                  <c:ptCount val="2"/>
                  <c:pt idx="0">
                    <c:v>2.5479999999999999E-3</c:v>
                  </c:pt>
                  <c:pt idx="1">
                    <c:v>2.7439999999999999E-3</c:v>
                  </c:pt>
                </c:numCache>
              </c:numRef>
            </c:plus>
            <c:minus>
              <c:numRef>
                <c:f>'Flipping the effect'!$I$13:$I$14</c:f>
                <c:numCache>
                  <c:formatCode>General</c:formatCode>
                  <c:ptCount val="2"/>
                  <c:pt idx="0">
                    <c:v>2.5479999999999999E-3</c:v>
                  </c:pt>
                  <c:pt idx="1">
                    <c:v>2.7439999999999999E-3</c:v>
                  </c:pt>
                </c:numCache>
              </c:numRef>
            </c:minus>
          </c:errBars>
          <c:cat>
            <c:strRef>
              <c:f>'Flipping the effect'!$G$5:$G$6</c:f>
              <c:strCache>
                <c:ptCount val="2"/>
                <c:pt idx="0">
                  <c:v>7 distractors</c:v>
                </c:pt>
                <c:pt idx="1">
                  <c:v>9 distractors</c:v>
                </c:pt>
              </c:strCache>
            </c:strRef>
          </c:cat>
          <c:val>
            <c:numRef>
              <c:f>'Flipping the effect'!$I$5:$I$6</c:f>
              <c:numCache>
                <c:formatCode>0%</c:formatCode>
                <c:ptCount val="2"/>
                <c:pt idx="0">
                  <c:v>0.89690000000000003</c:v>
                </c:pt>
                <c:pt idx="1">
                  <c:v>0.86150000000000004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ED-E345-AA99-129EA8B39BEE}"/>
            </c:ext>
          </c:extLst>
        </c:ser>
        <c:ser>
          <c:idx val="2"/>
          <c:order val="1"/>
          <c:tx>
            <c:strRef>
              <c:f>'Flipping the effect'!$J$4</c:f>
              <c:strCache>
                <c:ptCount val="1"/>
                <c:pt idx="0">
                  <c:v>Retain 2</c:v>
                </c:pt>
              </c:strCache>
            </c:strRef>
          </c:tx>
          <c:spPr>
            <a:ln>
              <a:solidFill>
                <a:srgbClr val="62B842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'Flipping the effect'!$J$13:$J$14</c:f>
                <c:numCache>
                  <c:formatCode>General</c:formatCode>
                  <c:ptCount val="2"/>
                  <c:pt idx="0">
                    <c:v>4.8999999999999998E-3</c:v>
                  </c:pt>
                  <c:pt idx="1">
                    <c:v>5.4879999999999998E-3</c:v>
                  </c:pt>
                </c:numCache>
              </c:numRef>
            </c:plus>
            <c:minus>
              <c:numRef>
                <c:f>'Flipping the effect'!$J$13:$J$14</c:f>
                <c:numCache>
                  <c:formatCode>General</c:formatCode>
                  <c:ptCount val="2"/>
                  <c:pt idx="0">
                    <c:v>4.8999999999999998E-3</c:v>
                  </c:pt>
                  <c:pt idx="1">
                    <c:v>5.4879999999999998E-3</c:v>
                  </c:pt>
                </c:numCache>
              </c:numRef>
            </c:minus>
          </c:errBars>
          <c:cat>
            <c:strRef>
              <c:f>'Flipping the effect'!$G$5:$G$6</c:f>
              <c:strCache>
                <c:ptCount val="2"/>
                <c:pt idx="0">
                  <c:v>7 distractors</c:v>
                </c:pt>
                <c:pt idx="1">
                  <c:v>9 distractors</c:v>
                </c:pt>
              </c:strCache>
            </c:strRef>
          </c:cat>
          <c:val>
            <c:numRef>
              <c:f>'Flipping the effect'!$J$5:$J$6</c:f>
              <c:numCache>
                <c:formatCode>0%</c:formatCode>
                <c:ptCount val="2"/>
                <c:pt idx="0">
                  <c:v>0.88570000000000004</c:v>
                </c:pt>
                <c:pt idx="1">
                  <c:v>0.872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ED-E345-AA99-129EA8B39BEE}"/>
            </c:ext>
          </c:extLst>
        </c:ser>
        <c:ser>
          <c:idx val="3"/>
          <c:order val="2"/>
          <c:tx>
            <c:strRef>
              <c:f>'Flipping the effect'!$K$4</c:f>
              <c:strCache>
                <c:ptCount val="1"/>
                <c:pt idx="0">
                  <c:v>Retain 4</c:v>
                </c:pt>
              </c:strCache>
            </c:strRef>
          </c:tx>
          <c:spPr>
            <a:ln>
              <a:solidFill>
                <a:srgbClr val="74CCDC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'Flipping the effect'!$K$13:$K$14</c:f>
                <c:numCache>
                  <c:formatCode>General</c:formatCode>
                  <c:ptCount val="2"/>
                  <c:pt idx="0">
                    <c:v>7.0559999999999998E-3</c:v>
                  </c:pt>
                  <c:pt idx="1">
                    <c:v>7.4479999999999998E-3</c:v>
                  </c:pt>
                </c:numCache>
              </c:numRef>
            </c:plus>
            <c:minus>
              <c:numRef>
                <c:f>'Flipping the effect'!$K$13:$K$14</c:f>
                <c:numCache>
                  <c:formatCode>General</c:formatCode>
                  <c:ptCount val="2"/>
                  <c:pt idx="0">
                    <c:v>7.0559999999999998E-3</c:v>
                  </c:pt>
                  <c:pt idx="1">
                    <c:v>7.4479999999999998E-3</c:v>
                  </c:pt>
                </c:numCache>
              </c:numRef>
            </c:minus>
          </c:errBars>
          <c:cat>
            <c:strRef>
              <c:f>'Flipping the effect'!$G$5:$G$6</c:f>
              <c:strCache>
                <c:ptCount val="2"/>
                <c:pt idx="0">
                  <c:v>7 distractors</c:v>
                </c:pt>
                <c:pt idx="1">
                  <c:v>9 distractors</c:v>
                </c:pt>
              </c:strCache>
            </c:strRef>
          </c:cat>
          <c:val>
            <c:numRef>
              <c:f>'Flipping the effect'!$K$5:$K$6</c:f>
              <c:numCache>
                <c:formatCode>0%</c:formatCode>
                <c:ptCount val="2"/>
                <c:pt idx="0">
                  <c:v>0.87260000000000004</c:v>
                </c:pt>
                <c:pt idx="1">
                  <c:v>0.88770000000000004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ED-E345-AA99-129EA8B39BEE}"/>
            </c:ext>
          </c:extLst>
        </c:ser>
        <c:ser>
          <c:idx val="4"/>
          <c:order val="3"/>
          <c:tx>
            <c:strRef>
              <c:f>'Flipping the effect'!$L$4</c:f>
              <c:strCache>
                <c:ptCount val="1"/>
                <c:pt idx="0">
                  <c:v>Retain 8</c:v>
                </c:pt>
              </c:strCache>
            </c:strRef>
          </c:tx>
          <c:spPr>
            <a:ln>
              <a:solidFill>
                <a:srgbClr val="C270AF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'Flipping the effect'!$L$13:$L$14</c:f>
                <c:numCache>
                  <c:formatCode>General</c:formatCode>
                  <c:ptCount val="2"/>
                  <c:pt idx="0">
                    <c:v>6.8599999999999998E-3</c:v>
                  </c:pt>
                  <c:pt idx="1">
                    <c:v>6.0759999999999998E-3</c:v>
                  </c:pt>
                </c:numCache>
              </c:numRef>
            </c:plus>
            <c:minus>
              <c:numRef>
                <c:f>'Flipping the effect'!$L$13:$L$14</c:f>
                <c:numCache>
                  <c:formatCode>General</c:formatCode>
                  <c:ptCount val="2"/>
                  <c:pt idx="0">
                    <c:v>6.8599999999999998E-3</c:v>
                  </c:pt>
                  <c:pt idx="1">
                    <c:v>6.0759999999999998E-3</c:v>
                  </c:pt>
                </c:numCache>
              </c:numRef>
            </c:minus>
          </c:errBars>
          <c:cat>
            <c:strRef>
              <c:f>'Flipping the effect'!$G$5:$G$6</c:f>
              <c:strCache>
                <c:ptCount val="2"/>
                <c:pt idx="0">
                  <c:v>7 distractors</c:v>
                </c:pt>
                <c:pt idx="1">
                  <c:v>9 distractors</c:v>
                </c:pt>
              </c:strCache>
            </c:strRef>
          </c:cat>
          <c:val>
            <c:numRef>
              <c:f>'Flipping the effect'!$L$5:$L$6</c:f>
              <c:numCache>
                <c:formatCode>0%</c:formatCode>
                <c:ptCount val="2"/>
                <c:pt idx="0">
                  <c:v>0.85770000000000002</c:v>
                </c:pt>
                <c:pt idx="1">
                  <c:v>0.90229999999999999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ED-E345-AA99-129EA8B39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5824472"/>
        <c:axId val="-2125845016"/>
      </c:lineChart>
      <c:catAx>
        <c:axId val="-2125824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Avenir Book"/>
              </a:defRPr>
            </a:pPr>
            <a:endParaRPr lang="en-US"/>
          </a:p>
        </c:txPr>
        <c:crossAx val="-2125845016"/>
        <c:crosses val="autoZero"/>
        <c:auto val="1"/>
        <c:lblAlgn val="ctr"/>
        <c:lblOffset val="100"/>
        <c:noMultiLvlLbl val="0"/>
      </c:catAx>
      <c:valAx>
        <c:axId val="-212584501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-21258244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061749468900103"/>
          <c:y val="6.3273478010370601E-2"/>
          <c:w val="0.13365080018961001"/>
          <c:h val="0.3429649990397540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000DC5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Sheet1!$C$9:$C$10</c:f>
                <c:numCache>
                  <c:formatCode>General</c:formatCode>
                  <c:ptCount val="2"/>
                  <c:pt idx="0">
                    <c:v>1.9385561393999999E-3</c:v>
                  </c:pt>
                  <c:pt idx="1">
                    <c:v>2.0334539166000001E-3</c:v>
                  </c:pt>
                </c:numCache>
              </c:numRef>
            </c:plus>
            <c:minus>
              <c:numRef>
                <c:f>Sheet1!$C$9:$C$10</c:f>
                <c:numCache>
                  <c:formatCode>General</c:formatCode>
                  <c:ptCount val="2"/>
                  <c:pt idx="0">
                    <c:v>1.9385561393999999E-3</c:v>
                  </c:pt>
                  <c:pt idx="1">
                    <c:v>2.0334539166000001E-3</c:v>
                  </c:pt>
                </c:numCache>
              </c:numRef>
            </c:minus>
          </c:errBars>
          <c:cat>
            <c:strRef>
              <c:f>Sheet1!$B$7:$B$8</c:f>
              <c:strCache>
                <c:ptCount val="2"/>
                <c:pt idx="0">
                  <c:v>7 distractors</c:v>
                </c:pt>
                <c:pt idx="1">
                  <c:v>9 distractors</c:v>
                </c:pt>
              </c:strCache>
            </c:strRef>
          </c:cat>
          <c:val>
            <c:numRef>
              <c:f>Sheet1!$C$7:$C$8</c:f>
              <c:numCache>
                <c:formatCode>0.000%</c:formatCode>
                <c:ptCount val="2"/>
                <c:pt idx="0">
                  <c:v>0.88560000000000005</c:v>
                </c:pt>
                <c:pt idx="1">
                  <c:v>0.87439999999999996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6F-4148-AEFE-CB785BD7D9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985997320"/>
        <c:axId val="-1985952200"/>
      </c:lineChart>
      <c:catAx>
        <c:axId val="-1985997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985952200"/>
        <c:crosses val="autoZero"/>
        <c:auto val="1"/>
        <c:lblAlgn val="ctr"/>
        <c:lblOffset val="100"/>
        <c:noMultiLvlLbl val="0"/>
      </c:catAx>
      <c:valAx>
        <c:axId val="-1985952200"/>
        <c:scaling>
          <c:orientation val="minMax"/>
          <c:max val="0.9"/>
          <c:min val="0.85"/>
        </c:scaling>
        <c:delete val="0"/>
        <c:axPos val="l"/>
        <c:numFmt formatCode="0%" sourceLinked="0"/>
        <c:majorTickMark val="out"/>
        <c:minorTickMark val="none"/>
        <c:tickLblPos val="nextTo"/>
        <c:crossAx val="-1985997320"/>
        <c:crosses val="autoZero"/>
        <c:crossBetween val="between"/>
        <c:majorUnit val="0.01"/>
      </c:valAx>
    </c:plotArea>
    <c:plotVisOnly val="1"/>
    <c:dispBlanksAs val="gap"/>
    <c:showDLblsOverMax val="0"/>
  </c:chart>
  <c:txPr>
    <a:bodyPr/>
    <a:lstStyle/>
    <a:p>
      <a:pPr>
        <a:defRPr sz="1600">
          <a:latin typeface="Avenir Book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EA5178CC-6CE6-064A-A06D-200069E7C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66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2DE1BC-639C-134A-9152-CC51D8E65270}" type="slidenum">
              <a:rPr lang="en-US">
                <a:latin typeface="Times New Roman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1</a:t>
            </a:fld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0487-941E-914B-A3C4-A6DFCC4600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50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566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471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2858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7287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0487-941E-914B-A3C4-A6DFCC4600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60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0487-941E-914B-A3C4-A6DFCC4600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59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0487-941E-914B-A3C4-A6DFCC4600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95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0487-941E-914B-A3C4-A6DFCC4600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47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0487-941E-914B-A3C4-A6DFCC4600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74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7121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0487-941E-914B-A3C4-A6DFCC4600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1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84AD21-054A-4C34-8A01-B38493EF157B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50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728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9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255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386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Retains all the natural variation.</a:t>
            </a:r>
            <a:r>
              <a:rPr lang="en-US" baseline="0" dirty="0"/>
              <a:t> In full dataset can run without replacement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178CC-6CE6-064A-A06D-200069E7CA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8" charset="0"/>
                <a:ea typeface="ＭＳ Ｐゴシック" pitchFamily="-108" charset="-128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8" charset="0"/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5276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0781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23" charset="0"/>
              <a:ea typeface="ＭＳ Ｐゴシック" pitchFamily="-123" charset="-128"/>
              <a:cs typeface="ＭＳ Ｐゴシック" pitchFamily="-12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23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55064-614A-DD46-9735-C9E97ABBD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937BD-B258-E94E-AF66-ACFCF0ADB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EF66-9853-0C44-84AC-C01904134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7716A-339B-A542-BFFE-F7640385D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4A5F4-EC00-AB4D-85AB-9F84DB99F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353B8-B384-E245-B30C-4FAC31EB7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5A45D-CDDE-1340-BC82-A1203137A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24281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3042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5940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43000"/>
            <a:ext cx="4152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143000"/>
            <a:ext cx="4152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9232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1CE27-6F0A-2B46-A262-D25D2CCD7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88455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344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189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3632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9676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9377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713" y="228600"/>
            <a:ext cx="2268537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925" y="228600"/>
            <a:ext cx="6656388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83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D7B33-BE05-2A4C-AA03-C17F19BA2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AB55-3119-394C-BFA8-E92297119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5A4BD-934D-404A-A476-4876DD1F8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E61BC-28D5-4D41-A296-DCE8B76B0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66073-2E09-4943-91A1-4337F6BA9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3B751-1598-364B-B86B-025F5A37F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ABD3D-F29C-DC41-BED4-5DE7C0995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52E7EA79-249C-1140-BFC0-A7DC2F802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7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43000"/>
            <a:ext cx="8458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>
              <a:solidFill>
                <a:srgbClr val="000000"/>
              </a:solidFill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 flipV="1">
            <a:off x="0" y="914400"/>
            <a:ext cx="9144000" cy="36513"/>
          </a:xfrm>
          <a:prstGeom prst="rect">
            <a:avLst/>
          </a:prstGeom>
          <a:gradFill rotWithShape="0">
            <a:gsLst>
              <a:gs pos="0">
                <a:srgbClr val="00BFFF">
                  <a:alpha val="10001"/>
                </a:srgbClr>
              </a:gs>
              <a:gs pos="50000">
                <a:srgbClr val="003E82"/>
              </a:gs>
              <a:gs pos="100000">
                <a:srgbClr val="00BFFF">
                  <a:alpha val="10001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Arial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105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>
    <p:fade/>
  </p:transition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rgbClr val="61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DC5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9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12" Type="http://schemas.microsoft.com/office/2007/relationships/hdphoto" Target="../media/hdphoto3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11" Type="http://schemas.openxmlformats.org/officeDocument/2006/relationships/image" Target="../media/image38.jpeg"/><Relationship Id="rId5" Type="http://schemas.openxmlformats.org/officeDocument/2006/relationships/image" Target="../media/image34.png"/><Relationship Id="rId1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7.jpe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accent3"/>
                </a:solidFill>
                <a:latin typeface="Avenir Book"/>
                <a:cs typeface="Avenir Book"/>
              </a:rPr>
              <a:t>Crowd-sourcing data: Practical lessons and potential applications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95600"/>
            <a:ext cx="9144000" cy="7620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chemeClr val="accent3"/>
                </a:solidFill>
                <a:latin typeface="Avenir Book"/>
                <a:cs typeface="Avenir Book"/>
              </a:rPr>
              <a:t>Dwight </a:t>
            </a:r>
            <a:r>
              <a:rPr lang="en-US" sz="3600" dirty="0" err="1">
                <a:solidFill>
                  <a:schemeClr val="accent3"/>
                </a:solidFill>
                <a:latin typeface="Avenir Book"/>
                <a:cs typeface="Avenir Book"/>
              </a:rPr>
              <a:t>Kravitz</a:t>
            </a:r>
            <a:endParaRPr lang="en-US" sz="3600" dirty="0">
              <a:solidFill>
                <a:schemeClr val="accent3"/>
              </a:solidFill>
              <a:latin typeface="Avenir Book"/>
              <a:cs typeface="Avenir Book"/>
            </a:endParaRPr>
          </a:p>
          <a:p>
            <a:pPr eaLnBrk="1" hangingPunct="1"/>
            <a:r>
              <a:rPr lang="en-US" sz="3600" dirty="0">
                <a:solidFill>
                  <a:schemeClr val="accent3"/>
                </a:solidFill>
                <a:latin typeface="Avenir Book"/>
                <a:cs typeface="Avenir Book"/>
              </a:rPr>
              <a:t>Department of Psychology</a:t>
            </a:r>
          </a:p>
        </p:txBody>
      </p:sp>
      <p:pic>
        <p:nvPicPr>
          <p:cNvPr id="18437" name="Picture 576" descr="NIH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55538" y="541338"/>
            <a:ext cx="509905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76" descr="NIH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7938" y="693738"/>
            <a:ext cx="509905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448"/>
          <p:cNvGrpSpPr>
            <a:grpSpLocks noChangeAspect="1"/>
          </p:cNvGrpSpPr>
          <p:nvPr/>
        </p:nvGrpSpPr>
        <p:grpSpPr bwMode="auto">
          <a:xfrm>
            <a:off x="3624162" y="5486400"/>
            <a:ext cx="2209800" cy="1270000"/>
            <a:chOff x="5234" y="3459"/>
            <a:chExt cx="560" cy="612"/>
          </a:xfrm>
        </p:grpSpPr>
        <p:sp>
          <p:nvSpPr>
            <p:cNvPr id="47" name="Freeform 449"/>
            <p:cNvSpPr>
              <a:spLocks/>
            </p:cNvSpPr>
            <p:nvPr/>
          </p:nvSpPr>
          <p:spPr bwMode="auto">
            <a:xfrm>
              <a:off x="5238" y="3459"/>
              <a:ext cx="146" cy="327"/>
            </a:xfrm>
            <a:custGeom>
              <a:avLst/>
              <a:gdLst>
                <a:gd name="T0" fmla="*/ 106496 w 73"/>
                <a:gd name="T1" fmla="*/ 19309023 h 109"/>
                <a:gd name="T2" fmla="*/ 24576 w 73"/>
                <a:gd name="T3" fmla="*/ 2834352 h 109"/>
                <a:gd name="T4" fmla="*/ 24576 w 73"/>
                <a:gd name="T5" fmla="*/ 17183259 h 109"/>
                <a:gd name="T6" fmla="*/ 36864 w 73"/>
                <a:gd name="T7" fmla="*/ 18600435 h 109"/>
                <a:gd name="T8" fmla="*/ 40960 w 73"/>
                <a:gd name="T9" fmla="*/ 18600435 h 109"/>
                <a:gd name="T10" fmla="*/ 40960 w 73"/>
                <a:gd name="T11" fmla="*/ 19309023 h 109"/>
                <a:gd name="T12" fmla="*/ 0 w 73"/>
                <a:gd name="T13" fmla="*/ 19309023 h 109"/>
                <a:gd name="T14" fmla="*/ 0 w 73"/>
                <a:gd name="T15" fmla="*/ 18600435 h 109"/>
                <a:gd name="T16" fmla="*/ 4096 w 73"/>
                <a:gd name="T17" fmla="*/ 18600435 h 109"/>
                <a:gd name="T18" fmla="*/ 16384 w 73"/>
                <a:gd name="T19" fmla="*/ 17360406 h 109"/>
                <a:gd name="T20" fmla="*/ 16384 w 73"/>
                <a:gd name="T21" fmla="*/ 1948617 h 109"/>
                <a:gd name="T22" fmla="*/ 4096 w 73"/>
                <a:gd name="T23" fmla="*/ 708588 h 109"/>
                <a:gd name="T24" fmla="*/ 0 w 73"/>
                <a:gd name="T25" fmla="*/ 708588 h 109"/>
                <a:gd name="T26" fmla="*/ 0 w 73"/>
                <a:gd name="T27" fmla="*/ 0 h 109"/>
                <a:gd name="T28" fmla="*/ 59392 w 73"/>
                <a:gd name="T29" fmla="*/ 0 h 109"/>
                <a:gd name="T30" fmla="*/ 122880 w 73"/>
                <a:gd name="T31" fmla="*/ 12931731 h 109"/>
                <a:gd name="T32" fmla="*/ 122880 w 73"/>
                <a:gd name="T33" fmla="*/ 1948617 h 109"/>
                <a:gd name="T34" fmla="*/ 110592 w 73"/>
                <a:gd name="T35" fmla="*/ 708588 h 109"/>
                <a:gd name="T36" fmla="*/ 106496 w 73"/>
                <a:gd name="T37" fmla="*/ 708588 h 109"/>
                <a:gd name="T38" fmla="*/ 106496 w 73"/>
                <a:gd name="T39" fmla="*/ 0 h 109"/>
                <a:gd name="T40" fmla="*/ 149504 w 73"/>
                <a:gd name="T41" fmla="*/ 0 h 109"/>
                <a:gd name="T42" fmla="*/ 149504 w 73"/>
                <a:gd name="T43" fmla="*/ 708588 h 109"/>
                <a:gd name="T44" fmla="*/ 143360 w 73"/>
                <a:gd name="T45" fmla="*/ 708588 h 109"/>
                <a:gd name="T46" fmla="*/ 131072 w 73"/>
                <a:gd name="T47" fmla="*/ 1948617 h 109"/>
                <a:gd name="T48" fmla="*/ 131072 w 73"/>
                <a:gd name="T49" fmla="*/ 19309023 h 109"/>
                <a:gd name="T50" fmla="*/ 106496 w 73"/>
                <a:gd name="T51" fmla="*/ 19309023 h 10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3"/>
                <a:gd name="T79" fmla="*/ 0 h 109"/>
                <a:gd name="T80" fmla="*/ 73 w 73"/>
                <a:gd name="T81" fmla="*/ 109 h 10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3" h="109">
                  <a:moveTo>
                    <a:pt x="52" y="109"/>
                  </a:moveTo>
                  <a:lnTo>
                    <a:pt x="12" y="16"/>
                  </a:lnTo>
                  <a:lnTo>
                    <a:pt x="12" y="97"/>
                  </a:lnTo>
                  <a:cubicBezTo>
                    <a:pt x="12" y="104"/>
                    <a:pt x="12" y="105"/>
                    <a:pt x="18" y="105"/>
                  </a:cubicBezTo>
                  <a:lnTo>
                    <a:pt x="20" y="105"/>
                  </a:lnTo>
                  <a:lnTo>
                    <a:pt x="20" y="109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2" y="105"/>
                  </a:lnTo>
                  <a:cubicBezTo>
                    <a:pt x="7" y="105"/>
                    <a:pt x="8" y="104"/>
                    <a:pt x="8" y="98"/>
                  </a:cubicBezTo>
                  <a:lnTo>
                    <a:pt x="8" y="11"/>
                  </a:lnTo>
                  <a:cubicBezTo>
                    <a:pt x="8" y="5"/>
                    <a:pt x="7" y="4"/>
                    <a:pt x="2" y="4"/>
                  </a:cubicBezTo>
                  <a:lnTo>
                    <a:pt x="0" y="4"/>
                  </a:lnTo>
                  <a:lnTo>
                    <a:pt x="0" y="0"/>
                  </a:lnTo>
                  <a:lnTo>
                    <a:pt x="29" y="0"/>
                  </a:lnTo>
                  <a:lnTo>
                    <a:pt x="60" y="73"/>
                  </a:lnTo>
                  <a:lnTo>
                    <a:pt x="60" y="11"/>
                  </a:lnTo>
                  <a:cubicBezTo>
                    <a:pt x="60" y="5"/>
                    <a:pt x="60" y="4"/>
                    <a:pt x="54" y="4"/>
                  </a:cubicBezTo>
                  <a:lnTo>
                    <a:pt x="52" y="4"/>
                  </a:lnTo>
                  <a:lnTo>
                    <a:pt x="52" y="0"/>
                  </a:lnTo>
                  <a:lnTo>
                    <a:pt x="73" y="0"/>
                  </a:lnTo>
                  <a:lnTo>
                    <a:pt x="73" y="4"/>
                  </a:lnTo>
                  <a:lnTo>
                    <a:pt x="70" y="4"/>
                  </a:lnTo>
                  <a:cubicBezTo>
                    <a:pt x="65" y="4"/>
                    <a:pt x="64" y="5"/>
                    <a:pt x="64" y="11"/>
                  </a:cubicBezTo>
                  <a:lnTo>
                    <a:pt x="64" y="109"/>
                  </a:lnTo>
                  <a:lnTo>
                    <a:pt x="52" y="109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8" name="Freeform 450"/>
            <p:cNvSpPr>
              <a:spLocks/>
            </p:cNvSpPr>
            <p:nvPr/>
          </p:nvSpPr>
          <p:spPr bwMode="auto">
            <a:xfrm>
              <a:off x="5400" y="3459"/>
              <a:ext cx="70" cy="327"/>
            </a:xfrm>
            <a:custGeom>
              <a:avLst/>
              <a:gdLst>
                <a:gd name="T0" fmla="*/ 57344 w 35"/>
                <a:gd name="T1" fmla="*/ 18600435 h 109"/>
                <a:gd name="T2" fmla="*/ 71680 w 35"/>
                <a:gd name="T3" fmla="*/ 18600435 h 109"/>
                <a:gd name="T4" fmla="*/ 71680 w 35"/>
                <a:gd name="T5" fmla="*/ 19309023 h 109"/>
                <a:gd name="T6" fmla="*/ 0 w 35"/>
                <a:gd name="T7" fmla="*/ 19309023 h 109"/>
                <a:gd name="T8" fmla="*/ 0 w 35"/>
                <a:gd name="T9" fmla="*/ 18600435 h 109"/>
                <a:gd name="T10" fmla="*/ 14336 w 35"/>
                <a:gd name="T11" fmla="*/ 18600435 h 109"/>
                <a:gd name="T12" fmla="*/ 14336 w 35"/>
                <a:gd name="T13" fmla="*/ 708588 h 109"/>
                <a:gd name="T14" fmla="*/ 0 w 35"/>
                <a:gd name="T15" fmla="*/ 708588 h 109"/>
                <a:gd name="T16" fmla="*/ 0 w 35"/>
                <a:gd name="T17" fmla="*/ 0 h 109"/>
                <a:gd name="T18" fmla="*/ 71680 w 35"/>
                <a:gd name="T19" fmla="*/ 0 h 109"/>
                <a:gd name="T20" fmla="*/ 71680 w 35"/>
                <a:gd name="T21" fmla="*/ 708588 h 109"/>
                <a:gd name="T22" fmla="*/ 57344 w 35"/>
                <a:gd name="T23" fmla="*/ 708588 h 109"/>
                <a:gd name="T24" fmla="*/ 57344 w 35"/>
                <a:gd name="T25" fmla="*/ 18600435 h 1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109"/>
                <a:gd name="T41" fmla="*/ 35 w 35"/>
                <a:gd name="T42" fmla="*/ 109 h 1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109">
                  <a:moveTo>
                    <a:pt x="28" y="105"/>
                  </a:moveTo>
                  <a:lnTo>
                    <a:pt x="35" y="105"/>
                  </a:lnTo>
                  <a:lnTo>
                    <a:pt x="35" y="109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7" y="105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"/>
                  </a:lnTo>
                  <a:lnTo>
                    <a:pt x="28" y="4"/>
                  </a:lnTo>
                  <a:lnTo>
                    <a:pt x="28" y="105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49" name="Freeform 451"/>
            <p:cNvSpPr>
              <a:spLocks/>
            </p:cNvSpPr>
            <p:nvPr/>
          </p:nvSpPr>
          <p:spPr bwMode="auto">
            <a:xfrm>
              <a:off x="5624" y="3459"/>
              <a:ext cx="72" cy="327"/>
            </a:xfrm>
            <a:custGeom>
              <a:avLst/>
              <a:gdLst>
                <a:gd name="T0" fmla="*/ 57344 w 36"/>
                <a:gd name="T1" fmla="*/ 18600435 h 109"/>
                <a:gd name="T2" fmla="*/ 73728 w 36"/>
                <a:gd name="T3" fmla="*/ 18600435 h 109"/>
                <a:gd name="T4" fmla="*/ 73728 w 36"/>
                <a:gd name="T5" fmla="*/ 19309023 h 109"/>
                <a:gd name="T6" fmla="*/ 0 w 36"/>
                <a:gd name="T7" fmla="*/ 19309023 h 109"/>
                <a:gd name="T8" fmla="*/ 0 w 36"/>
                <a:gd name="T9" fmla="*/ 18600435 h 109"/>
                <a:gd name="T10" fmla="*/ 14336 w 36"/>
                <a:gd name="T11" fmla="*/ 18600435 h 109"/>
                <a:gd name="T12" fmla="*/ 14336 w 36"/>
                <a:gd name="T13" fmla="*/ 708588 h 109"/>
                <a:gd name="T14" fmla="*/ 0 w 36"/>
                <a:gd name="T15" fmla="*/ 708588 h 109"/>
                <a:gd name="T16" fmla="*/ 0 w 36"/>
                <a:gd name="T17" fmla="*/ 0 h 109"/>
                <a:gd name="T18" fmla="*/ 73728 w 36"/>
                <a:gd name="T19" fmla="*/ 0 h 109"/>
                <a:gd name="T20" fmla="*/ 73728 w 36"/>
                <a:gd name="T21" fmla="*/ 708588 h 109"/>
                <a:gd name="T22" fmla="*/ 57344 w 36"/>
                <a:gd name="T23" fmla="*/ 708588 h 109"/>
                <a:gd name="T24" fmla="*/ 57344 w 36"/>
                <a:gd name="T25" fmla="*/ 18600435 h 1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109"/>
                <a:gd name="T41" fmla="*/ 36 w 36"/>
                <a:gd name="T42" fmla="*/ 109 h 1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109">
                  <a:moveTo>
                    <a:pt x="28" y="105"/>
                  </a:moveTo>
                  <a:lnTo>
                    <a:pt x="36" y="105"/>
                  </a:lnTo>
                  <a:lnTo>
                    <a:pt x="36" y="109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7" y="105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28" y="4"/>
                  </a:lnTo>
                  <a:lnTo>
                    <a:pt x="28" y="105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0" name="Freeform 452"/>
            <p:cNvSpPr>
              <a:spLocks noChangeAspect="1"/>
            </p:cNvSpPr>
            <p:nvPr/>
          </p:nvSpPr>
          <p:spPr bwMode="auto">
            <a:xfrm>
              <a:off x="5488" y="3459"/>
              <a:ext cx="102" cy="327"/>
            </a:xfrm>
            <a:custGeom>
              <a:avLst/>
              <a:gdLst>
                <a:gd name="T0" fmla="*/ 83968 w 51"/>
                <a:gd name="T1" fmla="*/ 19309023 h 109"/>
                <a:gd name="T2" fmla="*/ 26624 w 51"/>
                <a:gd name="T3" fmla="*/ 1594323 h 109"/>
                <a:gd name="T4" fmla="*/ 26624 w 51"/>
                <a:gd name="T5" fmla="*/ 17183259 h 109"/>
                <a:gd name="T6" fmla="*/ 38912 w 51"/>
                <a:gd name="T7" fmla="*/ 18600435 h 109"/>
                <a:gd name="T8" fmla="*/ 43008 w 51"/>
                <a:gd name="T9" fmla="*/ 18600435 h 109"/>
                <a:gd name="T10" fmla="*/ 43008 w 51"/>
                <a:gd name="T11" fmla="*/ 19309023 h 109"/>
                <a:gd name="T12" fmla="*/ 0 w 51"/>
                <a:gd name="T13" fmla="*/ 19309023 h 109"/>
                <a:gd name="T14" fmla="*/ 0 w 51"/>
                <a:gd name="T15" fmla="*/ 18600435 h 109"/>
                <a:gd name="T16" fmla="*/ 4096 w 51"/>
                <a:gd name="T17" fmla="*/ 18600435 h 109"/>
                <a:gd name="T18" fmla="*/ 16384 w 51"/>
                <a:gd name="T19" fmla="*/ 17360406 h 109"/>
                <a:gd name="T20" fmla="*/ 16384 w 51"/>
                <a:gd name="T21" fmla="*/ 708588 h 109"/>
                <a:gd name="T22" fmla="*/ 2048 w 51"/>
                <a:gd name="T23" fmla="*/ 708588 h 109"/>
                <a:gd name="T24" fmla="*/ 2048 w 51"/>
                <a:gd name="T25" fmla="*/ 0 h 109"/>
                <a:gd name="T26" fmla="*/ 67584 w 51"/>
                <a:gd name="T27" fmla="*/ 0 h 109"/>
                <a:gd name="T28" fmla="*/ 104448 w 51"/>
                <a:gd name="T29" fmla="*/ 11868849 h 109"/>
                <a:gd name="T30" fmla="*/ 83968 w 51"/>
                <a:gd name="T31" fmla="*/ 19309023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1"/>
                <a:gd name="T49" fmla="*/ 0 h 109"/>
                <a:gd name="T50" fmla="*/ 51 w 51"/>
                <a:gd name="T51" fmla="*/ 109 h 10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1" h="109">
                  <a:moveTo>
                    <a:pt x="41" y="109"/>
                  </a:moveTo>
                  <a:lnTo>
                    <a:pt x="13" y="9"/>
                  </a:lnTo>
                  <a:lnTo>
                    <a:pt x="13" y="97"/>
                  </a:lnTo>
                  <a:cubicBezTo>
                    <a:pt x="13" y="104"/>
                    <a:pt x="13" y="105"/>
                    <a:pt x="19" y="105"/>
                  </a:cubicBezTo>
                  <a:lnTo>
                    <a:pt x="21" y="105"/>
                  </a:lnTo>
                  <a:lnTo>
                    <a:pt x="21" y="109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2" y="105"/>
                  </a:lnTo>
                  <a:cubicBezTo>
                    <a:pt x="8" y="105"/>
                    <a:pt x="8" y="104"/>
                    <a:pt x="8" y="98"/>
                  </a:cubicBezTo>
                  <a:lnTo>
                    <a:pt x="8" y="4"/>
                  </a:lnTo>
                  <a:lnTo>
                    <a:pt x="1" y="4"/>
                  </a:lnTo>
                  <a:lnTo>
                    <a:pt x="1" y="0"/>
                  </a:lnTo>
                  <a:lnTo>
                    <a:pt x="33" y="0"/>
                  </a:lnTo>
                  <a:lnTo>
                    <a:pt x="51" y="67"/>
                  </a:lnTo>
                  <a:lnTo>
                    <a:pt x="41" y="109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1" name="Freeform 453"/>
            <p:cNvSpPr>
              <a:spLocks/>
            </p:cNvSpPr>
            <p:nvPr/>
          </p:nvSpPr>
          <p:spPr bwMode="auto">
            <a:xfrm>
              <a:off x="5718" y="3459"/>
              <a:ext cx="72" cy="327"/>
            </a:xfrm>
            <a:custGeom>
              <a:avLst/>
              <a:gdLst>
                <a:gd name="T0" fmla="*/ 59392 w 36"/>
                <a:gd name="T1" fmla="*/ 18600435 h 109"/>
                <a:gd name="T2" fmla="*/ 73728 w 36"/>
                <a:gd name="T3" fmla="*/ 18600435 h 109"/>
                <a:gd name="T4" fmla="*/ 73728 w 36"/>
                <a:gd name="T5" fmla="*/ 19309023 h 109"/>
                <a:gd name="T6" fmla="*/ 0 w 36"/>
                <a:gd name="T7" fmla="*/ 19309023 h 109"/>
                <a:gd name="T8" fmla="*/ 0 w 36"/>
                <a:gd name="T9" fmla="*/ 18600435 h 109"/>
                <a:gd name="T10" fmla="*/ 14336 w 36"/>
                <a:gd name="T11" fmla="*/ 18600435 h 109"/>
                <a:gd name="T12" fmla="*/ 14336 w 36"/>
                <a:gd name="T13" fmla="*/ 708588 h 109"/>
                <a:gd name="T14" fmla="*/ 0 w 36"/>
                <a:gd name="T15" fmla="*/ 708588 h 109"/>
                <a:gd name="T16" fmla="*/ 0 w 36"/>
                <a:gd name="T17" fmla="*/ 0 h 109"/>
                <a:gd name="T18" fmla="*/ 73728 w 36"/>
                <a:gd name="T19" fmla="*/ 0 h 109"/>
                <a:gd name="T20" fmla="*/ 73728 w 36"/>
                <a:gd name="T21" fmla="*/ 708588 h 109"/>
                <a:gd name="T22" fmla="*/ 59392 w 36"/>
                <a:gd name="T23" fmla="*/ 708588 h 109"/>
                <a:gd name="T24" fmla="*/ 59392 w 36"/>
                <a:gd name="T25" fmla="*/ 18600435 h 1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109"/>
                <a:gd name="T41" fmla="*/ 36 w 36"/>
                <a:gd name="T42" fmla="*/ 109 h 1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109">
                  <a:moveTo>
                    <a:pt x="29" y="105"/>
                  </a:moveTo>
                  <a:lnTo>
                    <a:pt x="36" y="105"/>
                  </a:lnTo>
                  <a:lnTo>
                    <a:pt x="36" y="109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7" y="105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29" y="4"/>
                  </a:lnTo>
                  <a:lnTo>
                    <a:pt x="29" y="105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2" name="Oval 454"/>
            <p:cNvSpPr>
              <a:spLocks noChangeArrowheads="1"/>
            </p:cNvSpPr>
            <p:nvPr/>
          </p:nvSpPr>
          <p:spPr bwMode="auto">
            <a:xfrm>
              <a:off x="5690" y="3594"/>
              <a:ext cx="34" cy="51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3" name="Freeform 455"/>
            <p:cNvSpPr>
              <a:spLocks/>
            </p:cNvSpPr>
            <p:nvPr/>
          </p:nvSpPr>
          <p:spPr bwMode="auto">
            <a:xfrm>
              <a:off x="5234" y="3864"/>
              <a:ext cx="42" cy="90"/>
            </a:xfrm>
            <a:custGeom>
              <a:avLst/>
              <a:gdLst>
                <a:gd name="T0" fmla="*/ 43008 w 21"/>
                <a:gd name="T1" fmla="*/ 0 h 30"/>
                <a:gd name="T2" fmla="*/ 43008 w 21"/>
                <a:gd name="T3" fmla="*/ 5314410 h 30"/>
                <a:gd name="T4" fmla="*/ 32768 w 21"/>
                <a:gd name="T5" fmla="*/ 5314410 h 30"/>
                <a:gd name="T6" fmla="*/ 8192 w 21"/>
                <a:gd name="T7" fmla="*/ 708588 h 30"/>
                <a:gd name="T8" fmla="*/ 8192 w 21"/>
                <a:gd name="T9" fmla="*/ 708588 h 30"/>
                <a:gd name="T10" fmla="*/ 8192 w 21"/>
                <a:gd name="T11" fmla="*/ 5314410 h 30"/>
                <a:gd name="T12" fmla="*/ 0 w 21"/>
                <a:gd name="T13" fmla="*/ 5314410 h 30"/>
                <a:gd name="T14" fmla="*/ 0 w 21"/>
                <a:gd name="T15" fmla="*/ 0 h 30"/>
                <a:gd name="T16" fmla="*/ 12288 w 21"/>
                <a:gd name="T17" fmla="*/ 0 h 30"/>
                <a:gd name="T18" fmla="*/ 34816 w 21"/>
                <a:gd name="T19" fmla="*/ 4428675 h 30"/>
                <a:gd name="T20" fmla="*/ 36864 w 21"/>
                <a:gd name="T21" fmla="*/ 4428675 h 30"/>
                <a:gd name="T22" fmla="*/ 36864 w 21"/>
                <a:gd name="T23" fmla="*/ 0 h 30"/>
                <a:gd name="T24" fmla="*/ 43008 w 21"/>
                <a:gd name="T25" fmla="*/ 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30"/>
                <a:gd name="T41" fmla="*/ 21 w 21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30">
                  <a:moveTo>
                    <a:pt x="21" y="0"/>
                  </a:moveTo>
                  <a:lnTo>
                    <a:pt x="21" y="30"/>
                  </a:lnTo>
                  <a:lnTo>
                    <a:pt x="16" y="30"/>
                  </a:lnTo>
                  <a:lnTo>
                    <a:pt x="4" y="4"/>
                  </a:lnTo>
                  <a:lnTo>
                    <a:pt x="4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18" y="0"/>
                  </a:lnTo>
                  <a:lnTo>
                    <a:pt x="2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4" name="Freeform 456"/>
            <p:cNvSpPr>
              <a:spLocks/>
            </p:cNvSpPr>
            <p:nvPr/>
          </p:nvSpPr>
          <p:spPr bwMode="auto">
            <a:xfrm>
              <a:off x="5288" y="3888"/>
              <a:ext cx="30" cy="66"/>
            </a:xfrm>
            <a:custGeom>
              <a:avLst/>
              <a:gdLst>
                <a:gd name="T0" fmla="*/ 22528 w 15"/>
                <a:gd name="T1" fmla="*/ 1948617 h 22"/>
                <a:gd name="T2" fmla="*/ 14336 w 15"/>
                <a:gd name="T3" fmla="*/ 3365793 h 22"/>
                <a:gd name="T4" fmla="*/ 8192 w 15"/>
                <a:gd name="T5" fmla="*/ 2657205 h 22"/>
                <a:gd name="T6" fmla="*/ 22528 w 15"/>
                <a:gd name="T7" fmla="*/ 1948617 h 22"/>
                <a:gd name="T8" fmla="*/ 22528 w 15"/>
                <a:gd name="T9" fmla="*/ 3897234 h 22"/>
                <a:gd name="T10" fmla="*/ 30720 w 15"/>
                <a:gd name="T11" fmla="*/ 3897234 h 22"/>
                <a:gd name="T12" fmla="*/ 30720 w 15"/>
                <a:gd name="T13" fmla="*/ 3011499 h 22"/>
                <a:gd name="T14" fmla="*/ 30720 w 15"/>
                <a:gd name="T15" fmla="*/ 1240029 h 22"/>
                <a:gd name="T16" fmla="*/ 16384 w 15"/>
                <a:gd name="T17" fmla="*/ 0 h 22"/>
                <a:gd name="T18" fmla="*/ 2048 w 15"/>
                <a:gd name="T19" fmla="*/ 1240029 h 22"/>
                <a:gd name="T20" fmla="*/ 8192 w 15"/>
                <a:gd name="T21" fmla="*/ 1240029 h 22"/>
                <a:gd name="T22" fmla="*/ 16384 w 15"/>
                <a:gd name="T23" fmla="*/ 531441 h 22"/>
                <a:gd name="T24" fmla="*/ 22528 w 15"/>
                <a:gd name="T25" fmla="*/ 1594323 h 22"/>
                <a:gd name="T26" fmla="*/ 0 w 15"/>
                <a:gd name="T27" fmla="*/ 2657205 h 22"/>
                <a:gd name="T28" fmla="*/ 12288 w 15"/>
                <a:gd name="T29" fmla="*/ 3897234 h 22"/>
                <a:gd name="T30" fmla="*/ 22528 w 15"/>
                <a:gd name="T31" fmla="*/ 3365793 h 22"/>
                <a:gd name="T32" fmla="*/ 22528 w 15"/>
                <a:gd name="T33" fmla="*/ 3365793 h 22"/>
                <a:gd name="T34" fmla="*/ 22528 w 15"/>
                <a:gd name="T35" fmla="*/ 3897234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"/>
                <a:gd name="T55" fmla="*/ 0 h 22"/>
                <a:gd name="T56" fmla="*/ 15 w 15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" h="22">
                  <a:moveTo>
                    <a:pt x="11" y="11"/>
                  </a:moveTo>
                  <a:cubicBezTo>
                    <a:pt x="12" y="18"/>
                    <a:pt x="9" y="19"/>
                    <a:pt x="7" y="19"/>
                  </a:cubicBezTo>
                  <a:cubicBezTo>
                    <a:pt x="5" y="19"/>
                    <a:pt x="4" y="17"/>
                    <a:pt x="4" y="15"/>
                  </a:cubicBezTo>
                  <a:cubicBezTo>
                    <a:pt x="4" y="11"/>
                    <a:pt x="8" y="11"/>
                    <a:pt x="11" y="11"/>
                  </a:cubicBezTo>
                  <a:moveTo>
                    <a:pt x="11" y="22"/>
                  </a:moveTo>
                  <a:lnTo>
                    <a:pt x="15" y="22"/>
                  </a:lnTo>
                  <a:cubicBezTo>
                    <a:pt x="15" y="20"/>
                    <a:pt x="15" y="18"/>
                    <a:pt x="15" y="17"/>
                  </a:cubicBezTo>
                  <a:lnTo>
                    <a:pt x="15" y="7"/>
                  </a:lnTo>
                  <a:cubicBezTo>
                    <a:pt x="15" y="3"/>
                    <a:pt x="13" y="0"/>
                    <a:pt x="8" y="0"/>
                  </a:cubicBezTo>
                  <a:cubicBezTo>
                    <a:pt x="3" y="0"/>
                    <a:pt x="1" y="2"/>
                    <a:pt x="1" y="7"/>
                  </a:cubicBezTo>
                  <a:lnTo>
                    <a:pt x="4" y="7"/>
                  </a:lnTo>
                  <a:cubicBezTo>
                    <a:pt x="4" y="4"/>
                    <a:pt x="5" y="3"/>
                    <a:pt x="8" y="3"/>
                  </a:cubicBezTo>
                  <a:cubicBezTo>
                    <a:pt x="11" y="3"/>
                    <a:pt x="11" y="6"/>
                    <a:pt x="11" y="9"/>
                  </a:cubicBezTo>
                  <a:cubicBezTo>
                    <a:pt x="6" y="9"/>
                    <a:pt x="0" y="9"/>
                    <a:pt x="0" y="15"/>
                  </a:cubicBezTo>
                  <a:cubicBezTo>
                    <a:pt x="0" y="19"/>
                    <a:pt x="2" y="22"/>
                    <a:pt x="6" y="22"/>
                  </a:cubicBezTo>
                  <a:cubicBezTo>
                    <a:pt x="9" y="22"/>
                    <a:pt x="10" y="21"/>
                    <a:pt x="11" y="19"/>
                  </a:cubicBezTo>
                  <a:lnTo>
                    <a:pt x="11" y="22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5" name="Freeform 457"/>
            <p:cNvSpPr>
              <a:spLocks/>
            </p:cNvSpPr>
            <p:nvPr/>
          </p:nvSpPr>
          <p:spPr bwMode="auto">
            <a:xfrm>
              <a:off x="5324" y="3873"/>
              <a:ext cx="24" cy="81"/>
            </a:xfrm>
            <a:custGeom>
              <a:avLst/>
              <a:gdLst>
                <a:gd name="T0" fmla="*/ 8192 w 12"/>
                <a:gd name="T1" fmla="*/ 1062882 h 27"/>
                <a:gd name="T2" fmla="*/ 8192 w 12"/>
                <a:gd name="T3" fmla="*/ 354294 h 27"/>
                <a:gd name="T4" fmla="*/ 14336 w 12"/>
                <a:gd name="T5" fmla="*/ 0 h 27"/>
                <a:gd name="T6" fmla="*/ 14336 w 12"/>
                <a:gd name="T7" fmla="*/ 1062882 h 27"/>
                <a:gd name="T8" fmla="*/ 24576 w 12"/>
                <a:gd name="T9" fmla="*/ 1062882 h 27"/>
                <a:gd name="T10" fmla="*/ 24576 w 12"/>
                <a:gd name="T11" fmla="*/ 1417176 h 27"/>
                <a:gd name="T12" fmla="*/ 14336 w 12"/>
                <a:gd name="T13" fmla="*/ 1417176 h 27"/>
                <a:gd name="T14" fmla="*/ 14336 w 12"/>
                <a:gd name="T15" fmla="*/ 3720087 h 27"/>
                <a:gd name="T16" fmla="*/ 20480 w 12"/>
                <a:gd name="T17" fmla="*/ 4251528 h 27"/>
                <a:gd name="T18" fmla="*/ 24576 w 12"/>
                <a:gd name="T19" fmla="*/ 4251528 h 27"/>
                <a:gd name="T20" fmla="*/ 24576 w 12"/>
                <a:gd name="T21" fmla="*/ 4782969 h 27"/>
                <a:gd name="T22" fmla="*/ 16384 w 12"/>
                <a:gd name="T23" fmla="*/ 4782969 h 27"/>
                <a:gd name="T24" fmla="*/ 8192 w 12"/>
                <a:gd name="T25" fmla="*/ 4074381 h 27"/>
                <a:gd name="T26" fmla="*/ 8192 w 12"/>
                <a:gd name="T27" fmla="*/ 1417176 h 27"/>
                <a:gd name="T28" fmla="*/ 0 w 12"/>
                <a:gd name="T29" fmla="*/ 1417176 h 27"/>
                <a:gd name="T30" fmla="*/ 0 w 12"/>
                <a:gd name="T31" fmla="*/ 1062882 h 27"/>
                <a:gd name="T32" fmla="*/ 8192 w 12"/>
                <a:gd name="T33" fmla="*/ 106288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27"/>
                <a:gd name="T53" fmla="*/ 12 w 12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27">
                  <a:moveTo>
                    <a:pt x="4" y="6"/>
                  </a:moveTo>
                  <a:lnTo>
                    <a:pt x="4" y="2"/>
                  </a:lnTo>
                  <a:lnTo>
                    <a:pt x="7" y="0"/>
                  </a:lnTo>
                  <a:lnTo>
                    <a:pt x="7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7" y="8"/>
                  </a:lnTo>
                  <a:lnTo>
                    <a:pt x="7" y="21"/>
                  </a:lnTo>
                  <a:cubicBezTo>
                    <a:pt x="7" y="22"/>
                    <a:pt x="7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lnTo>
                    <a:pt x="12" y="27"/>
                  </a:lnTo>
                  <a:cubicBezTo>
                    <a:pt x="10" y="27"/>
                    <a:pt x="9" y="27"/>
                    <a:pt x="8" y="27"/>
                  </a:cubicBezTo>
                  <a:cubicBezTo>
                    <a:pt x="5" y="27"/>
                    <a:pt x="4" y="26"/>
                    <a:pt x="4" y="23"/>
                  </a:cubicBezTo>
                  <a:lnTo>
                    <a:pt x="4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4" y="6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6" name="Freeform 458"/>
            <p:cNvSpPr>
              <a:spLocks/>
            </p:cNvSpPr>
            <p:nvPr/>
          </p:nvSpPr>
          <p:spPr bwMode="auto">
            <a:xfrm>
              <a:off x="5352" y="3864"/>
              <a:ext cx="8" cy="90"/>
            </a:xfrm>
            <a:custGeom>
              <a:avLst/>
              <a:gdLst>
                <a:gd name="T0" fmla="*/ 8192 w 4"/>
                <a:gd name="T1" fmla="*/ 5314410 h 30"/>
                <a:gd name="T2" fmla="*/ 2048 w 4"/>
                <a:gd name="T3" fmla="*/ 5314410 h 30"/>
                <a:gd name="T4" fmla="*/ 2048 w 4"/>
                <a:gd name="T5" fmla="*/ 1594323 h 30"/>
                <a:gd name="T6" fmla="*/ 8192 w 4"/>
                <a:gd name="T7" fmla="*/ 1594323 h 30"/>
                <a:gd name="T8" fmla="*/ 8192 w 4"/>
                <a:gd name="T9" fmla="*/ 5314410 h 30"/>
                <a:gd name="T10" fmla="*/ 0 w 4"/>
                <a:gd name="T11" fmla="*/ 0 h 30"/>
                <a:gd name="T12" fmla="*/ 8192 w 4"/>
                <a:gd name="T13" fmla="*/ 0 h 30"/>
                <a:gd name="T14" fmla="*/ 8192 w 4"/>
                <a:gd name="T15" fmla="*/ 531441 h 30"/>
                <a:gd name="T16" fmla="*/ 0 w 4"/>
                <a:gd name="T17" fmla="*/ 531441 h 30"/>
                <a:gd name="T18" fmla="*/ 0 w 4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30"/>
                <a:gd name="T32" fmla="*/ 4 w 4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30">
                  <a:moveTo>
                    <a:pt x="4" y="30"/>
                  </a:moveTo>
                  <a:lnTo>
                    <a:pt x="1" y="30"/>
                  </a:lnTo>
                  <a:lnTo>
                    <a:pt x="1" y="9"/>
                  </a:lnTo>
                  <a:lnTo>
                    <a:pt x="4" y="9"/>
                  </a:lnTo>
                  <a:lnTo>
                    <a:pt x="4" y="30"/>
                  </a:lnTo>
                  <a:moveTo>
                    <a:pt x="0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7" name="Freeform 459"/>
            <p:cNvSpPr>
              <a:spLocks/>
            </p:cNvSpPr>
            <p:nvPr/>
          </p:nvSpPr>
          <p:spPr bwMode="auto">
            <a:xfrm>
              <a:off x="5370" y="3888"/>
              <a:ext cx="32" cy="66"/>
            </a:xfrm>
            <a:custGeom>
              <a:avLst/>
              <a:gdLst>
                <a:gd name="T0" fmla="*/ 16384 w 16"/>
                <a:gd name="T1" fmla="*/ 3365793 h 22"/>
                <a:gd name="T2" fmla="*/ 8192 w 16"/>
                <a:gd name="T3" fmla="*/ 1771470 h 22"/>
                <a:gd name="T4" fmla="*/ 16384 w 16"/>
                <a:gd name="T5" fmla="*/ 531441 h 22"/>
                <a:gd name="T6" fmla="*/ 26624 w 16"/>
                <a:gd name="T7" fmla="*/ 1771470 h 22"/>
                <a:gd name="T8" fmla="*/ 16384 w 16"/>
                <a:gd name="T9" fmla="*/ 3365793 h 22"/>
                <a:gd name="T10" fmla="*/ 16384 w 16"/>
                <a:gd name="T11" fmla="*/ 3897234 h 22"/>
                <a:gd name="T12" fmla="*/ 32768 w 16"/>
                <a:gd name="T13" fmla="*/ 2125764 h 22"/>
                <a:gd name="T14" fmla="*/ 16384 w 16"/>
                <a:gd name="T15" fmla="*/ 0 h 22"/>
                <a:gd name="T16" fmla="*/ 0 w 16"/>
                <a:gd name="T17" fmla="*/ 2125764 h 22"/>
                <a:gd name="T18" fmla="*/ 16384 w 16"/>
                <a:gd name="T19" fmla="*/ 3897234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22"/>
                <a:gd name="T32" fmla="*/ 16 w 16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22">
                  <a:moveTo>
                    <a:pt x="8" y="19"/>
                  </a:moveTo>
                  <a:cubicBezTo>
                    <a:pt x="5" y="19"/>
                    <a:pt x="4" y="17"/>
                    <a:pt x="4" y="10"/>
                  </a:cubicBezTo>
                  <a:cubicBezTo>
                    <a:pt x="4" y="4"/>
                    <a:pt x="6" y="3"/>
                    <a:pt x="8" y="3"/>
                  </a:cubicBezTo>
                  <a:cubicBezTo>
                    <a:pt x="11" y="3"/>
                    <a:pt x="13" y="4"/>
                    <a:pt x="13" y="10"/>
                  </a:cubicBezTo>
                  <a:cubicBezTo>
                    <a:pt x="13" y="17"/>
                    <a:pt x="12" y="19"/>
                    <a:pt x="8" y="19"/>
                  </a:cubicBezTo>
                  <a:moveTo>
                    <a:pt x="8" y="22"/>
                  </a:moveTo>
                  <a:cubicBezTo>
                    <a:pt x="13" y="22"/>
                    <a:pt x="16" y="21"/>
                    <a:pt x="16" y="12"/>
                  </a:cubicBezTo>
                  <a:cubicBezTo>
                    <a:pt x="16" y="5"/>
                    <a:pt x="16" y="0"/>
                    <a:pt x="8" y="0"/>
                  </a:cubicBezTo>
                  <a:cubicBezTo>
                    <a:pt x="1" y="0"/>
                    <a:pt x="0" y="5"/>
                    <a:pt x="0" y="12"/>
                  </a:cubicBezTo>
                  <a:cubicBezTo>
                    <a:pt x="0" y="21"/>
                    <a:pt x="4" y="22"/>
                    <a:pt x="8" y="22"/>
                  </a:cubicBez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8" name="Freeform 460"/>
            <p:cNvSpPr>
              <a:spLocks/>
            </p:cNvSpPr>
            <p:nvPr/>
          </p:nvSpPr>
          <p:spPr bwMode="auto">
            <a:xfrm>
              <a:off x="5412" y="3888"/>
              <a:ext cx="30" cy="66"/>
            </a:xfrm>
            <a:custGeom>
              <a:avLst/>
              <a:gdLst>
                <a:gd name="T0" fmla="*/ 24576 w 15"/>
                <a:gd name="T1" fmla="*/ 3897234 h 22"/>
                <a:gd name="T2" fmla="*/ 24576 w 15"/>
                <a:gd name="T3" fmla="*/ 1240029 h 22"/>
                <a:gd name="T4" fmla="*/ 16384 w 15"/>
                <a:gd name="T5" fmla="*/ 531441 h 22"/>
                <a:gd name="T6" fmla="*/ 8192 w 15"/>
                <a:gd name="T7" fmla="*/ 1594323 h 22"/>
                <a:gd name="T8" fmla="*/ 8192 w 15"/>
                <a:gd name="T9" fmla="*/ 3897234 h 22"/>
                <a:gd name="T10" fmla="*/ 2048 w 15"/>
                <a:gd name="T11" fmla="*/ 3897234 h 22"/>
                <a:gd name="T12" fmla="*/ 2048 w 15"/>
                <a:gd name="T13" fmla="*/ 885735 h 22"/>
                <a:gd name="T14" fmla="*/ 0 w 15"/>
                <a:gd name="T15" fmla="*/ 177147 h 22"/>
                <a:gd name="T16" fmla="*/ 8192 w 15"/>
                <a:gd name="T17" fmla="*/ 177147 h 22"/>
                <a:gd name="T18" fmla="*/ 8192 w 15"/>
                <a:gd name="T19" fmla="*/ 531441 h 22"/>
                <a:gd name="T20" fmla="*/ 8192 w 15"/>
                <a:gd name="T21" fmla="*/ 531441 h 22"/>
                <a:gd name="T22" fmla="*/ 20480 w 15"/>
                <a:gd name="T23" fmla="*/ 0 h 22"/>
                <a:gd name="T24" fmla="*/ 30720 w 15"/>
                <a:gd name="T25" fmla="*/ 1240029 h 22"/>
                <a:gd name="T26" fmla="*/ 30720 w 15"/>
                <a:gd name="T27" fmla="*/ 3897234 h 22"/>
                <a:gd name="T28" fmla="*/ 24576 w 15"/>
                <a:gd name="T29" fmla="*/ 3897234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2"/>
                <a:gd name="T47" fmla="*/ 15 w 15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2">
                  <a:moveTo>
                    <a:pt x="12" y="22"/>
                  </a:moveTo>
                  <a:lnTo>
                    <a:pt x="12" y="7"/>
                  </a:lnTo>
                  <a:cubicBezTo>
                    <a:pt x="12" y="5"/>
                    <a:pt x="11" y="3"/>
                    <a:pt x="8" y="3"/>
                  </a:cubicBezTo>
                  <a:cubicBezTo>
                    <a:pt x="5" y="3"/>
                    <a:pt x="4" y="6"/>
                    <a:pt x="4" y="9"/>
                  </a:cubicBezTo>
                  <a:lnTo>
                    <a:pt x="4" y="22"/>
                  </a:lnTo>
                  <a:lnTo>
                    <a:pt x="1" y="22"/>
                  </a:lnTo>
                  <a:lnTo>
                    <a:pt x="1" y="5"/>
                  </a:lnTo>
                  <a:cubicBezTo>
                    <a:pt x="1" y="4"/>
                    <a:pt x="1" y="2"/>
                    <a:pt x="0" y="1"/>
                  </a:cubicBezTo>
                  <a:lnTo>
                    <a:pt x="4" y="1"/>
                  </a:lnTo>
                  <a:lnTo>
                    <a:pt x="4" y="3"/>
                  </a:lnTo>
                  <a:cubicBezTo>
                    <a:pt x="6" y="1"/>
                    <a:pt x="7" y="0"/>
                    <a:pt x="10" y="0"/>
                  </a:cubicBezTo>
                  <a:cubicBezTo>
                    <a:pt x="14" y="0"/>
                    <a:pt x="15" y="3"/>
                    <a:pt x="15" y="7"/>
                  </a:cubicBezTo>
                  <a:lnTo>
                    <a:pt x="15" y="22"/>
                  </a:lnTo>
                  <a:lnTo>
                    <a:pt x="12" y="22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59" name="Freeform 461"/>
            <p:cNvSpPr>
              <a:spLocks/>
            </p:cNvSpPr>
            <p:nvPr/>
          </p:nvSpPr>
          <p:spPr bwMode="auto">
            <a:xfrm>
              <a:off x="5454" y="3888"/>
              <a:ext cx="30" cy="66"/>
            </a:xfrm>
            <a:custGeom>
              <a:avLst/>
              <a:gdLst>
                <a:gd name="T0" fmla="*/ 22528 w 15"/>
                <a:gd name="T1" fmla="*/ 1948617 h 22"/>
                <a:gd name="T2" fmla="*/ 14336 w 15"/>
                <a:gd name="T3" fmla="*/ 3365793 h 22"/>
                <a:gd name="T4" fmla="*/ 6144 w 15"/>
                <a:gd name="T5" fmla="*/ 2657205 h 22"/>
                <a:gd name="T6" fmla="*/ 22528 w 15"/>
                <a:gd name="T7" fmla="*/ 1948617 h 22"/>
                <a:gd name="T8" fmla="*/ 22528 w 15"/>
                <a:gd name="T9" fmla="*/ 3897234 h 22"/>
                <a:gd name="T10" fmla="*/ 30720 w 15"/>
                <a:gd name="T11" fmla="*/ 3897234 h 22"/>
                <a:gd name="T12" fmla="*/ 28672 w 15"/>
                <a:gd name="T13" fmla="*/ 3011499 h 22"/>
                <a:gd name="T14" fmla="*/ 28672 w 15"/>
                <a:gd name="T15" fmla="*/ 1240029 h 22"/>
                <a:gd name="T16" fmla="*/ 16384 w 15"/>
                <a:gd name="T17" fmla="*/ 0 h 22"/>
                <a:gd name="T18" fmla="*/ 2048 w 15"/>
                <a:gd name="T19" fmla="*/ 1240029 h 22"/>
                <a:gd name="T20" fmla="*/ 8192 w 15"/>
                <a:gd name="T21" fmla="*/ 1240029 h 22"/>
                <a:gd name="T22" fmla="*/ 16384 w 15"/>
                <a:gd name="T23" fmla="*/ 531441 h 22"/>
                <a:gd name="T24" fmla="*/ 22528 w 15"/>
                <a:gd name="T25" fmla="*/ 1594323 h 22"/>
                <a:gd name="T26" fmla="*/ 0 w 15"/>
                <a:gd name="T27" fmla="*/ 2657205 h 22"/>
                <a:gd name="T28" fmla="*/ 12288 w 15"/>
                <a:gd name="T29" fmla="*/ 3897234 h 22"/>
                <a:gd name="T30" fmla="*/ 22528 w 15"/>
                <a:gd name="T31" fmla="*/ 3365793 h 22"/>
                <a:gd name="T32" fmla="*/ 22528 w 15"/>
                <a:gd name="T33" fmla="*/ 3365793 h 22"/>
                <a:gd name="T34" fmla="*/ 22528 w 15"/>
                <a:gd name="T35" fmla="*/ 3897234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"/>
                <a:gd name="T55" fmla="*/ 0 h 22"/>
                <a:gd name="T56" fmla="*/ 15 w 15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" h="22">
                  <a:moveTo>
                    <a:pt x="11" y="11"/>
                  </a:moveTo>
                  <a:cubicBezTo>
                    <a:pt x="11" y="18"/>
                    <a:pt x="9" y="19"/>
                    <a:pt x="7" y="19"/>
                  </a:cubicBezTo>
                  <a:cubicBezTo>
                    <a:pt x="4" y="19"/>
                    <a:pt x="3" y="17"/>
                    <a:pt x="3" y="15"/>
                  </a:cubicBezTo>
                  <a:cubicBezTo>
                    <a:pt x="3" y="11"/>
                    <a:pt x="8" y="11"/>
                    <a:pt x="11" y="11"/>
                  </a:cubicBezTo>
                  <a:moveTo>
                    <a:pt x="11" y="22"/>
                  </a:moveTo>
                  <a:lnTo>
                    <a:pt x="15" y="22"/>
                  </a:lnTo>
                  <a:cubicBezTo>
                    <a:pt x="15" y="20"/>
                    <a:pt x="14" y="18"/>
                    <a:pt x="14" y="17"/>
                  </a:cubicBezTo>
                  <a:lnTo>
                    <a:pt x="14" y="7"/>
                  </a:lnTo>
                  <a:cubicBezTo>
                    <a:pt x="14" y="3"/>
                    <a:pt x="13" y="0"/>
                    <a:pt x="8" y="0"/>
                  </a:cubicBezTo>
                  <a:cubicBezTo>
                    <a:pt x="3" y="0"/>
                    <a:pt x="1" y="2"/>
                    <a:pt x="1" y="7"/>
                  </a:cubicBezTo>
                  <a:lnTo>
                    <a:pt x="4" y="7"/>
                  </a:lnTo>
                  <a:cubicBezTo>
                    <a:pt x="4" y="4"/>
                    <a:pt x="5" y="3"/>
                    <a:pt x="8" y="3"/>
                  </a:cubicBezTo>
                  <a:cubicBezTo>
                    <a:pt x="11" y="3"/>
                    <a:pt x="11" y="6"/>
                    <a:pt x="11" y="9"/>
                  </a:cubicBezTo>
                  <a:cubicBezTo>
                    <a:pt x="6" y="9"/>
                    <a:pt x="0" y="9"/>
                    <a:pt x="0" y="15"/>
                  </a:cubicBezTo>
                  <a:cubicBezTo>
                    <a:pt x="0" y="19"/>
                    <a:pt x="1" y="22"/>
                    <a:pt x="6" y="22"/>
                  </a:cubicBezTo>
                  <a:cubicBezTo>
                    <a:pt x="8" y="22"/>
                    <a:pt x="10" y="21"/>
                    <a:pt x="11" y="19"/>
                  </a:cubicBezTo>
                  <a:lnTo>
                    <a:pt x="11" y="22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0" name="Rectangle 462"/>
            <p:cNvSpPr>
              <a:spLocks noChangeArrowheads="1"/>
            </p:cNvSpPr>
            <p:nvPr/>
          </p:nvSpPr>
          <p:spPr bwMode="auto">
            <a:xfrm>
              <a:off x="5496" y="3864"/>
              <a:ext cx="6" cy="9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1" name="Rectangle 463"/>
            <p:cNvSpPr>
              <a:spLocks noChangeArrowheads="1"/>
            </p:cNvSpPr>
            <p:nvPr/>
          </p:nvSpPr>
          <p:spPr bwMode="auto">
            <a:xfrm>
              <a:off x="5534" y="3864"/>
              <a:ext cx="8" cy="9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2" name="Freeform 464"/>
            <p:cNvSpPr>
              <a:spLocks/>
            </p:cNvSpPr>
            <p:nvPr/>
          </p:nvSpPr>
          <p:spPr bwMode="auto">
            <a:xfrm>
              <a:off x="5556" y="3888"/>
              <a:ext cx="30" cy="66"/>
            </a:xfrm>
            <a:custGeom>
              <a:avLst/>
              <a:gdLst>
                <a:gd name="T0" fmla="*/ 22528 w 15"/>
                <a:gd name="T1" fmla="*/ 3897234 h 22"/>
                <a:gd name="T2" fmla="*/ 22528 w 15"/>
                <a:gd name="T3" fmla="*/ 1240029 h 22"/>
                <a:gd name="T4" fmla="*/ 16384 w 15"/>
                <a:gd name="T5" fmla="*/ 531441 h 22"/>
                <a:gd name="T6" fmla="*/ 6144 w 15"/>
                <a:gd name="T7" fmla="*/ 1594323 h 22"/>
                <a:gd name="T8" fmla="*/ 6144 w 15"/>
                <a:gd name="T9" fmla="*/ 3897234 h 22"/>
                <a:gd name="T10" fmla="*/ 0 w 15"/>
                <a:gd name="T11" fmla="*/ 3897234 h 22"/>
                <a:gd name="T12" fmla="*/ 0 w 15"/>
                <a:gd name="T13" fmla="*/ 885735 h 22"/>
                <a:gd name="T14" fmla="*/ 0 w 15"/>
                <a:gd name="T15" fmla="*/ 177147 h 22"/>
                <a:gd name="T16" fmla="*/ 6144 w 15"/>
                <a:gd name="T17" fmla="*/ 177147 h 22"/>
                <a:gd name="T18" fmla="*/ 6144 w 15"/>
                <a:gd name="T19" fmla="*/ 531441 h 22"/>
                <a:gd name="T20" fmla="*/ 8192 w 15"/>
                <a:gd name="T21" fmla="*/ 531441 h 22"/>
                <a:gd name="T22" fmla="*/ 18432 w 15"/>
                <a:gd name="T23" fmla="*/ 0 h 22"/>
                <a:gd name="T24" fmla="*/ 30720 w 15"/>
                <a:gd name="T25" fmla="*/ 1240029 h 22"/>
                <a:gd name="T26" fmla="*/ 30720 w 15"/>
                <a:gd name="T27" fmla="*/ 3897234 h 22"/>
                <a:gd name="T28" fmla="*/ 22528 w 15"/>
                <a:gd name="T29" fmla="*/ 3897234 h 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2"/>
                <a:gd name="T47" fmla="*/ 15 w 15"/>
                <a:gd name="T48" fmla="*/ 22 h 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2">
                  <a:moveTo>
                    <a:pt x="11" y="22"/>
                  </a:moveTo>
                  <a:lnTo>
                    <a:pt x="11" y="7"/>
                  </a:lnTo>
                  <a:cubicBezTo>
                    <a:pt x="11" y="5"/>
                    <a:pt x="11" y="3"/>
                    <a:pt x="8" y="3"/>
                  </a:cubicBezTo>
                  <a:cubicBezTo>
                    <a:pt x="4" y="3"/>
                    <a:pt x="3" y="6"/>
                    <a:pt x="3" y="9"/>
                  </a:cubicBezTo>
                  <a:lnTo>
                    <a:pt x="3" y="22"/>
                  </a:lnTo>
                  <a:lnTo>
                    <a:pt x="0" y="22"/>
                  </a:lnTo>
                  <a:lnTo>
                    <a:pt x="0" y="5"/>
                  </a:lnTo>
                  <a:cubicBezTo>
                    <a:pt x="0" y="4"/>
                    <a:pt x="0" y="2"/>
                    <a:pt x="0" y="1"/>
                  </a:cubicBezTo>
                  <a:lnTo>
                    <a:pt x="3" y="1"/>
                  </a:lnTo>
                  <a:lnTo>
                    <a:pt x="3" y="3"/>
                  </a:lnTo>
                  <a:lnTo>
                    <a:pt x="4" y="3"/>
                  </a:lnTo>
                  <a:cubicBezTo>
                    <a:pt x="5" y="1"/>
                    <a:pt x="6" y="0"/>
                    <a:pt x="9" y="0"/>
                  </a:cubicBezTo>
                  <a:cubicBezTo>
                    <a:pt x="14" y="0"/>
                    <a:pt x="15" y="3"/>
                    <a:pt x="15" y="7"/>
                  </a:cubicBezTo>
                  <a:lnTo>
                    <a:pt x="15" y="22"/>
                  </a:lnTo>
                  <a:lnTo>
                    <a:pt x="11" y="22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3" name="Freeform 465"/>
            <p:cNvSpPr>
              <a:spLocks/>
            </p:cNvSpPr>
            <p:nvPr/>
          </p:nvSpPr>
          <p:spPr bwMode="auto">
            <a:xfrm>
              <a:off x="5596" y="3888"/>
              <a:ext cx="28" cy="66"/>
            </a:xfrm>
            <a:custGeom>
              <a:avLst/>
              <a:gdLst>
                <a:gd name="T0" fmla="*/ 14336 w 14"/>
                <a:gd name="T1" fmla="*/ 3897234 h 22"/>
                <a:gd name="T2" fmla="*/ 0 w 14"/>
                <a:gd name="T3" fmla="*/ 2657205 h 22"/>
                <a:gd name="T4" fmla="*/ 6144 w 14"/>
                <a:gd name="T5" fmla="*/ 2657205 h 22"/>
                <a:gd name="T6" fmla="*/ 14336 w 14"/>
                <a:gd name="T7" fmla="*/ 3365793 h 22"/>
                <a:gd name="T8" fmla="*/ 22528 w 14"/>
                <a:gd name="T9" fmla="*/ 2834352 h 22"/>
                <a:gd name="T10" fmla="*/ 0 w 14"/>
                <a:gd name="T11" fmla="*/ 1062882 h 22"/>
                <a:gd name="T12" fmla="*/ 14336 w 14"/>
                <a:gd name="T13" fmla="*/ 0 h 22"/>
                <a:gd name="T14" fmla="*/ 28672 w 14"/>
                <a:gd name="T15" fmla="*/ 1062882 h 22"/>
                <a:gd name="T16" fmla="*/ 20480 w 14"/>
                <a:gd name="T17" fmla="*/ 1062882 h 22"/>
                <a:gd name="T18" fmla="*/ 14336 w 14"/>
                <a:gd name="T19" fmla="*/ 531441 h 22"/>
                <a:gd name="T20" fmla="*/ 8192 w 14"/>
                <a:gd name="T21" fmla="*/ 1062882 h 22"/>
                <a:gd name="T22" fmla="*/ 28672 w 14"/>
                <a:gd name="T23" fmla="*/ 2834352 h 22"/>
                <a:gd name="T24" fmla="*/ 14336 w 14"/>
                <a:gd name="T25" fmla="*/ 3897234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"/>
                <a:gd name="T40" fmla="*/ 0 h 22"/>
                <a:gd name="T41" fmla="*/ 14 w 14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" h="22">
                  <a:moveTo>
                    <a:pt x="7" y="22"/>
                  </a:moveTo>
                  <a:cubicBezTo>
                    <a:pt x="2" y="22"/>
                    <a:pt x="0" y="20"/>
                    <a:pt x="0" y="15"/>
                  </a:cubicBezTo>
                  <a:lnTo>
                    <a:pt x="3" y="15"/>
                  </a:lnTo>
                  <a:cubicBezTo>
                    <a:pt x="3" y="16"/>
                    <a:pt x="3" y="19"/>
                    <a:pt x="7" y="19"/>
                  </a:cubicBezTo>
                  <a:cubicBezTo>
                    <a:pt x="9" y="19"/>
                    <a:pt x="11" y="18"/>
                    <a:pt x="11" y="16"/>
                  </a:cubicBezTo>
                  <a:cubicBezTo>
                    <a:pt x="11" y="12"/>
                    <a:pt x="0" y="12"/>
                    <a:pt x="0" y="6"/>
                  </a:cubicBezTo>
                  <a:cubicBezTo>
                    <a:pt x="0" y="4"/>
                    <a:pt x="1" y="0"/>
                    <a:pt x="7" y="0"/>
                  </a:cubicBezTo>
                  <a:cubicBezTo>
                    <a:pt x="11" y="0"/>
                    <a:pt x="14" y="2"/>
                    <a:pt x="14" y="6"/>
                  </a:cubicBezTo>
                  <a:lnTo>
                    <a:pt x="10" y="6"/>
                  </a:ln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4" y="4"/>
                    <a:pt x="4" y="6"/>
                  </a:cubicBezTo>
                  <a:cubicBezTo>
                    <a:pt x="4" y="9"/>
                    <a:pt x="14" y="9"/>
                    <a:pt x="14" y="16"/>
                  </a:cubicBezTo>
                  <a:cubicBezTo>
                    <a:pt x="14" y="20"/>
                    <a:pt x="11" y="22"/>
                    <a:pt x="7" y="22"/>
                  </a:cubicBez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4" name="Freeform 466"/>
            <p:cNvSpPr>
              <a:spLocks/>
            </p:cNvSpPr>
            <p:nvPr/>
          </p:nvSpPr>
          <p:spPr bwMode="auto">
            <a:xfrm>
              <a:off x="5628" y="3873"/>
              <a:ext cx="22" cy="81"/>
            </a:xfrm>
            <a:custGeom>
              <a:avLst/>
              <a:gdLst>
                <a:gd name="T0" fmla="*/ 6144 w 11"/>
                <a:gd name="T1" fmla="*/ 1062882 h 27"/>
                <a:gd name="T2" fmla="*/ 6144 w 11"/>
                <a:gd name="T3" fmla="*/ 354294 h 27"/>
                <a:gd name="T4" fmla="*/ 14336 w 11"/>
                <a:gd name="T5" fmla="*/ 0 h 27"/>
                <a:gd name="T6" fmla="*/ 14336 w 11"/>
                <a:gd name="T7" fmla="*/ 1062882 h 27"/>
                <a:gd name="T8" fmla="*/ 22528 w 11"/>
                <a:gd name="T9" fmla="*/ 1062882 h 27"/>
                <a:gd name="T10" fmla="*/ 22528 w 11"/>
                <a:gd name="T11" fmla="*/ 1417176 h 27"/>
                <a:gd name="T12" fmla="*/ 14336 w 11"/>
                <a:gd name="T13" fmla="*/ 1417176 h 27"/>
                <a:gd name="T14" fmla="*/ 14336 w 11"/>
                <a:gd name="T15" fmla="*/ 3720087 h 27"/>
                <a:gd name="T16" fmla="*/ 20480 w 11"/>
                <a:gd name="T17" fmla="*/ 4251528 h 27"/>
                <a:gd name="T18" fmla="*/ 22528 w 11"/>
                <a:gd name="T19" fmla="*/ 4251528 h 27"/>
                <a:gd name="T20" fmla="*/ 22528 w 11"/>
                <a:gd name="T21" fmla="*/ 4782969 h 27"/>
                <a:gd name="T22" fmla="*/ 16384 w 11"/>
                <a:gd name="T23" fmla="*/ 4782969 h 27"/>
                <a:gd name="T24" fmla="*/ 6144 w 11"/>
                <a:gd name="T25" fmla="*/ 4074381 h 27"/>
                <a:gd name="T26" fmla="*/ 6144 w 11"/>
                <a:gd name="T27" fmla="*/ 1417176 h 27"/>
                <a:gd name="T28" fmla="*/ 0 w 11"/>
                <a:gd name="T29" fmla="*/ 1417176 h 27"/>
                <a:gd name="T30" fmla="*/ 0 w 11"/>
                <a:gd name="T31" fmla="*/ 1062882 h 27"/>
                <a:gd name="T32" fmla="*/ 6144 w 11"/>
                <a:gd name="T33" fmla="*/ 106288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27"/>
                <a:gd name="T53" fmla="*/ 11 w 11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27">
                  <a:moveTo>
                    <a:pt x="3" y="6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7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7" y="8"/>
                  </a:lnTo>
                  <a:lnTo>
                    <a:pt x="7" y="21"/>
                  </a:lnTo>
                  <a:cubicBezTo>
                    <a:pt x="7" y="22"/>
                    <a:pt x="7" y="24"/>
                    <a:pt x="10" y="24"/>
                  </a:cubicBezTo>
                  <a:cubicBezTo>
                    <a:pt x="10" y="24"/>
                    <a:pt x="11" y="24"/>
                    <a:pt x="11" y="24"/>
                  </a:cubicBezTo>
                  <a:lnTo>
                    <a:pt x="11" y="27"/>
                  </a:lnTo>
                  <a:cubicBezTo>
                    <a:pt x="10" y="27"/>
                    <a:pt x="9" y="27"/>
                    <a:pt x="8" y="27"/>
                  </a:cubicBezTo>
                  <a:cubicBezTo>
                    <a:pt x="5" y="27"/>
                    <a:pt x="3" y="26"/>
                    <a:pt x="3" y="23"/>
                  </a:cubicBez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3" y="6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5" name="Freeform 467"/>
            <p:cNvSpPr>
              <a:spLocks/>
            </p:cNvSpPr>
            <p:nvPr/>
          </p:nvSpPr>
          <p:spPr bwMode="auto">
            <a:xfrm>
              <a:off x="5656" y="3864"/>
              <a:ext cx="8" cy="90"/>
            </a:xfrm>
            <a:custGeom>
              <a:avLst/>
              <a:gdLst>
                <a:gd name="T0" fmla="*/ 8192 w 4"/>
                <a:gd name="T1" fmla="*/ 5314410 h 30"/>
                <a:gd name="T2" fmla="*/ 2048 w 4"/>
                <a:gd name="T3" fmla="*/ 5314410 h 30"/>
                <a:gd name="T4" fmla="*/ 2048 w 4"/>
                <a:gd name="T5" fmla="*/ 1594323 h 30"/>
                <a:gd name="T6" fmla="*/ 8192 w 4"/>
                <a:gd name="T7" fmla="*/ 1594323 h 30"/>
                <a:gd name="T8" fmla="*/ 8192 w 4"/>
                <a:gd name="T9" fmla="*/ 5314410 h 30"/>
                <a:gd name="T10" fmla="*/ 0 w 4"/>
                <a:gd name="T11" fmla="*/ 0 h 30"/>
                <a:gd name="T12" fmla="*/ 8192 w 4"/>
                <a:gd name="T13" fmla="*/ 0 h 30"/>
                <a:gd name="T14" fmla="*/ 8192 w 4"/>
                <a:gd name="T15" fmla="*/ 531441 h 30"/>
                <a:gd name="T16" fmla="*/ 0 w 4"/>
                <a:gd name="T17" fmla="*/ 531441 h 30"/>
                <a:gd name="T18" fmla="*/ 0 w 4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"/>
                <a:gd name="T31" fmla="*/ 0 h 30"/>
                <a:gd name="T32" fmla="*/ 4 w 4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" h="30">
                  <a:moveTo>
                    <a:pt x="4" y="30"/>
                  </a:moveTo>
                  <a:lnTo>
                    <a:pt x="1" y="30"/>
                  </a:lnTo>
                  <a:lnTo>
                    <a:pt x="1" y="9"/>
                  </a:lnTo>
                  <a:lnTo>
                    <a:pt x="4" y="9"/>
                  </a:lnTo>
                  <a:lnTo>
                    <a:pt x="4" y="30"/>
                  </a:lnTo>
                  <a:moveTo>
                    <a:pt x="0" y="0"/>
                  </a:moveTo>
                  <a:lnTo>
                    <a:pt x="4" y="0"/>
                  </a:lnTo>
                  <a:lnTo>
                    <a:pt x="4" y="3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6" name="Freeform 468"/>
            <p:cNvSpPr>
              <a:spLocks/>
            </p:cNvSpPr>
            <p:nvPr/>
          </p:nvSpPr>
          <p:spPr bwMode="auto">
            <a:xfrm>
              <a:off x="5670" y="3873"/>
              <a:ext cx="22" cy="81"/>
            </a:xfrm>
            <a:custGeom>
              <a:avLst/>
              <a:gdLst>
                <a:gd name="T0" fmla="*/ 6144 w 11"/>
                <a:gd name="T1" fmla="*/ 1062882 h 27"/>
                <a:gd name="T2" fmla="*/ 6144 w 11"/>
                <a:gd name="T3" fmla="*/ 354294 h 27"/>
                <a:gd name="T4" fmla="*/ 14336 w 11"/>
                <a:gd name="T5" fmla="*/ 0 h 27"/>
                <a:gd name="T6" fmla="*/ 14336 w 11"/>
                <a:gd name="T7" fmla="*/ 1062882 h 27"/>
                <a:gd name="T8" fmla="*/ 22528 w 11"/>
                <a:gd name="T9" fmla="*/ 1062882 h 27"/>
                <a:gd name="T10" fmla="*/ 22528 w 11"/>
                <a:gd name="T11" fmla="*/ 1417176 h 27"/>
                <a:gd name="T12" fmla="*/ 14336 w 11"/>
                <a:gd name="T13" fmla="*/ 1417176 h 27"/>
                <a:gd name="T14" fmla="*/ 14336 w 11"/>
                <a:gd name="T15" fmla="*/ 3720087 h 27"/>
                <a:gd name="T16" fmla="*/ 20480 w 11"/>
                <a:gd name="T17" fmla="*/ 4251528 h 27"/>
                <a:gd name="T18" fmla="*/ 22528 w 11"/>
                <a:gd name="T19" fmla="*/ 4251528 h 27"/>
                <a:gd name="T20" fmla="*/ 22528 w 11"/>
                <a:gd name="T21" fmla="*/ 4782969 h 27"/>
                <a:gd name="T22" fmla="*/ 16384 w 11"/>
                <a:gd name="T23" fmla="*/ 4782969 h 27"/>
                <a:gd name="T24" fmla="*/ 6144 w 11"/>
                <a:gd name="T25" fmla="*/ 4074381 h 27"/>
                <a:gd name="T26" fmla="*/ 6144 w 11"/>
                <a:gd name="T27" fmla="*/ 1417176 h 27"/>
                <a:gd name="T28" fmla="*/ 0 w 11"/>
                <a:gd name="T29" fmla="*/ 1417176 h 27"/>
                <a:gd name="T30" fmla="*/ 0 w 11"/>
                <a:gd name="T31" fmla="*/ 1062882 h 27"/>
                <a:gd name="T32" fmla="*/ 6144 w 11"/>
                <a:gd name="T33" fmla="*/ 106288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27"/>
                <a:gd name="T53" fmla="*/ 11 w 11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27">
                  <a:moveTo>
                    <a:pt x="3" y="6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7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7" y="8"/>
                  </a:lnTo>
                  <a:lnTo>
                    <a:pt x="7" y="21"/>
                  </a:lnTo>
                  <a:cubicBezTo>
                    <a:pt x="7" y="22"/>
                    <a:pt x="7" y="24"/>
                    <a:pt x="10" y="24"/>
                  </a:cubicBezTo>
                  <a:cubicBezTo>
                    <a:pt x="10" y="24"/>
                    <a:pt x="10" y="24"/>
                    <a:pt x="11" y="24"/>
                  </a:cubicBezTo>
                  <a:lnTo>
                    <a:pt x="11" y="27"/>
                  </a:lnTo>
                  <a:cubicBezTo>
                    <a:pt x="10" y="27"/>
                    <a:pt x="9" y="27"/>
                    <a:pt x="8" y="27"/>
                  </a:cubicBezTo>
                  <a:cubicBezTo>
                    <a:pt x="5" y="27"/>
                    <a:pt x="3" y="26"/>
                    <a:pt x="3" y="23"/>
                  </a:cubicBez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3" y="6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7" name="Freeform 469"/>
            <p:cNvSpPr>
              <a:spLocks/>
            </p:cNvSpPr>
            <p:nvPr/>
          </p:nvSpPr>
          <p:spPr bwMode="auto">
            <a:xfrm>
              <a:off x="5698" y="3891"/>
              <a:ext cx="30" cy="63"/>
            </a:xfrm>
            <a:custGeom>
              <a:avLst/>
              <a:gdLst>
                <a:gd name="T0" fmla="*/ 22528 w 15"/>
                <a:gd name="T1" fmla="*/ 0 h 21"/>
                <a:gd name="T2" fmla="*/ 30720 w 15"/>
                <a:gd name="T3" fmla="*/ 0 h 21"/>
                <a:gd name="T4" fmla="*/ 30720 w 15"/>
                <a:gd name="T5" fmla="*/ 2834352 h 21"/>
                <a:gd name="T6" fmla="*/ 30720 w 15"/>
                <a:gd name="T7" fmla="*/ 3720087 h 21"/>
                <a:gd name="T8" fmla="*/ 22528 w 15"/>
                <a:gd name="T9" fmla="*/ 3720087 h 21"/>
                <a:gd name="T10" fmla="*/ 22528 w 15"/>
                <a:gd name="T11" fmla="*/ 3188646 h 21"/>
                <a:gd name="T12" fmla="*/ 22528 w 15"/>
                <a:gd name="T13" fmla="*/ 3188646 h 21"/>
                <a:gd name="T14" fmla="*/ 12288 w 15"/>
                <a:gd name="T15" fmla="*/ 3720087 h 21"/>
                <a:gd name="T16" fmla="*/ 0 w 15"/>
                <a:gd name="T17" fmla="*/ 2834352 h 21"/>
                <a:gd name="T18" fmla="*/ 0 w 15"/>
                <a:gd name="T19" fmla="*/ 0 h 21"/>
                <a:gd name="T20" fmla="*/ 8192 w 15"/>
                <a:gd name="T21" fmla="*/ 0 h 21"/>
                <a:gd name="T22" fmla="*/ 8192 w 15"/>
                <a:gd name="T23" fmla="*/ 2480058 h 21"/>
                <a:gd name="T24" fmla="*/ 14336 w 15"/>
                <a:gd name="T25" fmla="*/ 3188646 h 21"/>
                <a:gd name="T26" fmla="*/ 22528 w 15"/>
                <a:gd name="T27" fmla="*/ 2480058 h 21"/>
                <a:gd name="T28" fmla="*/ 22528 w 15"/>
                <a:gd name="T29" fmla="*/ 0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1"/>
                <a:gd name="T47" fmla="*/ 15 w 15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1">
                  <a:moveTo>
                    <a:pt x="11" y="0"/>
                  </a:moveTo>
                  <a:lnTo>
                    <a:pt x="15" y="0"/>
                  </a:lnTo>
                  <a:lnTo>
                    <a:pt x="15" y="16"/>
                  </a:lnTo>
                  <a:cubicBezTo>
                    <a:pt x="15" y="18"/>
                    <a:pt x="15" y="19"/>
                    <a:pt x="15" y="21"/>
                  </a:cubicBezTo>
                  <a:lnTo>
                    <a:pt x="11" y="21"/>
                  </a:lnTo>
                  <a:lnTo>
                    <a:pt x="11" y="18"/>
                  </a:lnTo>
                  <a:cubicBezTo>
                    <a:pt x="10" y="20"/>
                    <a:pt x="8" y="21"/>
                    <a:pt x="6" y="21"/>
                  </a:cubicBezTo>
                  <a:cubicBezTo>
                    <a:pt x="2" y="21"/>
                    <a:pt x="0" y="19"/>
                    <a:pt x="0" y="16"/>
                  </a:cubicBezTo>
                  <a:lnTo>
                    <a:pt x="0" y="0"/>
                  </a:lnTo>
                  <a:lnTo>
                    <a:pt x="4" y="0"/>
                  </a:lnTo>
                  <a:lnTo>
                    <a:pt x="4" y="14"/>
                  </a:lnTo>
                  <a:cubicBezTo>
                    <a:pt x="4" y="17"/>
                    <a:pt x="5" y="18"/>
                    <a:pt x="7" y="18"/>
                  </a:cubicBezTo>
                  <a:cubicBezTo>
                    <a:pt x="9" y="18"/>
                    <a:pt x="11" y="17"/>
                    <a:pt x="11" y="14"/>
                  </a:cubicBezTo>
                  <a:lnTo>
                    <a:pt x="1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8" name="Freeform 470"/>
            <p:cNvSpPr>
              <a:spLocks/>
            </p:cNvSpPr>
            <p:nvPr/>
          </p:nvSpPr>
          <p:spPr bwMode="auto">
            <a:xfrm>
              <a:off x="5734" y="3873"/>
              <a:ext cx="22" cy="81"/>
            </a:xfrm>
            <a:custGeom>
              <a:avLst/>
              <a:gdLst>
                <a:gd name="T0" fmla="*/ 6144 w 11"/>
                <a:gd name="T1" fmla="*/ 1062882 h 27"/>
                <a:gd name="T2" fmla="*/ 6144 w 11"/>
                <a:gd name="T3" fmla="*/ 354294 h 27"/>
                <a:gd name="T4" fmla="*/ 14336 w 11"/>
                <a:gd name="T5" fmla="*/ 0 h 27"/>
                <a:gd name="T6" fmla="*/ 14336 w 11"/>
                <a:gd name="T7" fmla="*/ 1062882 h 27"/>
                <a:gd name="T8" fmla="*/ 22528 w 11"/>
                <a:gd name="T9" fmla="*/ 1062882 h 27"/>
                <a:gd name="T10" fmla="*/ 22528 w 11"/>
                <a:gd name="T11" fmla="*/ 1417176 h 27"/>
                <a:gd name="T12" fmla="*/ 14336 w 11"/>
                <a:gd name="T13" fmla="*/ 1417176 h 27"/>
                <a:gd name="T14" fmla="*/ 14336 w 11"/>
                <a:gd name="T15" fmla="*/ 3720087 h 27"/>
                <a:gd name="T16" fmla="*/ 20480 w 11"/>
                <a:gd name="T17" fmla="*/ 4251528 h 27"/>
                <a:gd name="T18" fmla="*/ 22528 w 11"/>
                <a:gd name="T19" fmla="*/ 4251528 h 27"/>
                <a:gd name="T20" fmla="*/ 22528 w 11"/>
                <a:gd name="T21" fmla="*/ 4782969 h 27"/>
                <a:gd name="T22" fmla="*/ 16384 w 11"/>
                <a:gd name="T23" fmla="*/ 4782969 h 27"/>
                <a:gd name="T24" fmla="*/ 6144 w 11"/>
                <a:gd name="T25" fmla="*/ 4074381 h 27"/>
                <a:gd name="T26" fmla="*/ 6144 w 11"/>
                <a:gd name="T27" fmla="*/ 1417176 h 27"/>
                <a:gd name="T28" fmla="*/ 0 w 11"/>
                <a:gd name="T29" fmla="*/ 1417176 h 27"/>
                <a:gd name="T30" fmla="*/ 0 w 11"/>
                <a:gd name="T31" fmla="*/ 1062882 h 27"/>
                <a:gd name="T32" fmla="*/ 6144 w 11"/>
                <a:gd name="T33" fmla="*/ 1062882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27"/>
                <a:gd name="T53" fmla="*/ 11 w 11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27">
                  <a:moveTo>
                    <a:pt x="3" y="6"/>
                  </a:moveTo>
                  <a:lnTo>
                    <a:pt x="3" y="2"/>
                  </a:lnTo>
                  <a:lnTo>
                    <a:pt x="7" y="0"/>
                  </a:lnTo>
                  <a:lnTo>
                    <a:pt x="7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7" y="8"/>
                  </a:lnTo>
                  <a:lnTo>
                    <a:pt x="7" y="21"/>
                  </a:lnTo>
                  <a:cubicBezTo>
                    <a:pt x="7" y="22"/>
                    <a:pt x="7" y="24"/>
                    <a:pt x="10" y="24"/>
                  </a:cubicBezTo>
                  <a:cubicBezTo>
                    <a:pt x="10" y="24"/>
                    <a:pt x="11" y="24"/>
                    <a:pt x="11" y="24"/>
                  </a:cubicBezTo>
                  <a:lnTo>
                    <a:pt x="11" y="27"/>
                  </a:lnTo>
                  <a:cubicBezTo>
                    <a:pt x="10" y="27"/>
                    <a:pt x="9" y="27"/>
                    <a:pt x="8" y="27"/>
                  </a:cubicBezTo>
                  <a:cubicBezTo>
                    <a:pt x="5" y="27"/>
                    <a:pt x="3" y="26"/>
                    <a:pt x="3" y="23"/>
                  </a:cubicBezTo>
                  <a:lnTo>
                    <a:pt x="3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3" y="6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69" name="Freeform 471"/>
            <p:cNvSpPr>
              <a:spLocks/>
            </p:cNvSpPr>
            <p:nvPr/>
          </p:nvSpPr>
          <p:spPr bwMode="auto">
            <a:xfrm>
              <a:off x="5762" y="3888"/>
              <a:ext cx="32" cy="66"/>
            </a:xfrm>
            <a:custGeom>
              <a:avLst/>
              <a:gdLst>
                <a:gd name="T0" fmla="*/ 8192 w 16"/>
                <a:gd name="T1" fmla="*/ 1771470 h 22"/>
                <a:gd name="T2" fmla="*/ 16384 w 16"/>
                <a:gd name="T3" fmla="*/ 531441 h 22"/>
                <a:gd name="T4" fmla="*/ 24576 w 16"/>
                <a:gd name="T5" fmla="*/ 1771470 h 22"/>
                <a:gd name="T6" fmla="*/ 8192 w 16"/>
                <a:gd name="T7" fmla="*/ 1771470 h 22"/>
                <a:gd name="T8" fmla="*/ 32768 w 16"/>
                <a:gd name="T9" fmla="*/ 2125764 h 22"/>
                <a:gd name="T10" fmla="*/ 32768 w 16"/>
                <a:gd name="T11" fmla="*/ 1948617 h 22"/>
                <a:gd name="T12" fmla="*/ 16384 w 16"/>
                <a:gd name="T13" fmla="*/ 0 h 22"/>
                <a:gd name="T14" fmla="*/ 0 w 16"/>
                <a:gd name="T15" fmla="*/ 2125764 h 22"/>
                <a:gd name="T16" fmla="*/ 16384 w 16"/>
                <a:gd name="T17" fmla="*/ 3897234 h 22"/>
                <a:gd name="T18" fmla="*/ 30720 w 16"/>
                <a:gd name="T19" fmla="*/ 2657205 h 22"/>
                <a:gd name="T20" fmla="*/ 24576 w 16"/>
                <a:gd name="T21" fmla="*/ 2657205 h 22"/>
                <a:gd name="T22" fmla="*/ 16384 w 16"/>
                <a:gd name="T23" fmla="*/ 3365793 h 22"/>
                <a:gd name="T24" fmla="*/ 8192 w 16"/>
                <a:gd name="T25" fmla="*/ 2125764 h 22"/>
                <a:gd name="T26" fmla="*/ 32768 w 16"/>
                <a:gd name="T27" fmla="*/ 2125764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2"/>
                <a:gd name="T44" fmla="*/ 16 w 16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2">
                  <a:moveTo>
                    <a:pt x="4" y="10"/>
                  </a:moveTo>
                  <a:cubicBezTo>
                    <a:pt x="4" y="4"/>
                    <a:pt x="6" y="3"/>
                    <a:pt x="8" y="3"/>
                  </a:cubicBezTo>
                  <a:cubicBezTo>
                    <a:pt x="10" y="3"/>
                    <a:pt x="12" y="4"/>
                    <a:pt x="12" y="10"/>
                  </a:cubicBezTo>
                  <a:lnTo>
                    <a:pt x="4" y="10"/>
                  </a:lnTo>
                  <a:moveTo>
                    <a:pt x="16" y="12"/>
                  </a:moveTo>
                  <a:lnTo>
                    <a:pt x="16" y="11"/>
                  </a:lnTo>
                  <a:cubicBezTo>
                    <a:pt x="16" y="4"/>
                    <a:pt x="14" y="0"/>
                    <a:pt x="8" y="0"/>
                  </a:cubicBezTo>
                  <a:cubicBezTo>
                    <a:pt x="1" y="0"/>
                    <a:pt x="0" y="5"/>
                    <a:pt x="0" y="12"/>
                  </a:cubicBezTo>
                  <a:cubicBezTo>
                    <a:pt x="0" y="21"/>
                    <a:pt x="4" y="22"/>
                    <a:pt x="8" y="22"/>
                  </a:cubicBezTo>
                  <a:cubicBezTo>
                    <a:pt x="13" y="22"/>
                    <a:pt x="15" y="20"/>
                    <a:pt x="15" y="15"/>
                  </a:cubicBezTo>
                  <a:lnTo>
                    <a:pt x="12" y="15"/>
                  </a:lnTo>
                  <a:cubicBezTo>
                    <a:pt x="12" y="17"/>
                    <a:pt x="10" y="19"/>
                    <a:pt x="8" y="19"/>
                  </a:cubicBezTo>
                  <a:cubicBezTo>
                    <a:pt x="5" y="19"/>
                    <a:pt x="4" y="18"/>
                    <a:pt x="4" y="12"/>
                  </a:cubicBezTo>
                  <a:lnTo>
                    <a:pt x="16" y="12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0" name="Freeform 472"/>
            <p:cNvSpPr>
              <a:spLocks/>
            </p:cNvSpPr>
            <p:nvPr/>
          </p:nvSpPr>
          <p:spPr bwMode="auto">
            <a:xfrm>
              <a:off x="5260" y="4005"/>
              <a:ext cx="32" cy="66"/>
            </a:xfrm>
            <a:custGeom>
              <a:avLst/>
              <a:gdLst>
                <a:gd name="T0" fmla="*/ 16384 w 16"/>
                <a:gd name="T1" fmla="*/ 3365793 h 22"/>
                <a:gd name="T2" fmla="*/ 8192 w 16"/>
                <a:gd name="T3" fmla="*/ 1771470 h 22"/>
                <a:gd name="T4" fmla="*/ 16384 w 16"/>
                <a:gd name="T5" fmla="*/ 531441 h 22"/>
                <a:gd name="T6" fmla="*/ 26624 w 16"/>
                <a:gd name="T7" fmla="*/ 1771470 h 22"/>
                <a:gd name="T8" fmla="*/ 16384 w 16"/>
                <a:gd name="T9" fmla="*/ 3365793 h 22"/>
                <a:gd name="T10" fmla="*/ 16384 w 16"/>
                <a:gd name="T11" fmla="*/ 3897234 h 22"/>
                <a:gd name="T12" fmla="*/ 32768 w 16"/>
                <a:gd name="T13" fmla="*/ 1948617 h 22"/>
                <a:gd name="T14" fmla="*/ 16384 w 16"/>
                <a:gd name="T15" fmla="*/ 0 h 22"/>
                <a:gd name="T16" fmla="*/ 0 w 16"/>
                <a:gd name="T17" fmla="*/ 1948617 h 22"/>
                <a:gd name="T18" fmla="*/ 16384 w 16"/>
                <a:gd name="T19" fmla="*/ 3897234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22"/>
                <a:gd name="T32" fmla="*/ 16 w 16"/>
                <a:gd name="T33" fmla="*/ 22 h 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22">
                  <a:moveTo>
                    <a:pt x="8" y="19"/>
                  </a:moveTo>
                  <a:cubicBezTo>
                    <a:pt x="5" y="19"/>
                    <a:pt x="4" y="16"/>
                    <a:pt x="4" y="10"/>
                  </a:cubicBezTo>
                  <a:cubicBezTo>
                    <a:pt x="4" y="4"/>
                    <a:pt x="6" y="3"/>
                    <a:pt x="8" y="3"/>
                  </a:cubicBezTo>
                  <a:cubicBezTo>
                    <a:pt x="11" y="3"/>
                    <a:pt x="13" y="4"/>
                    <a:pt x="13" y="10"/>
                  </a:cubicBezTo>
                  <a:cubicBezTo>
                    <a:pt x="13" y="16"/>
                    <a:pt x="12" y="19"/>
                    <a:pt x="8" y="19"/>
                  </a:cubicBezTo>
                  <a:moveTo>
                    <a:pt x="8" y="22"/>
                  </a:moveTo>
                  <a:cubicBezTo>
                    <a:pt x="13" y="22"/>
                    <a:pt x="16" y="20"/>
                    <a:pt x="16" y="11"/>
                  </a:cubicBezTo>
                  <a:cubicBezTo>
                    <a:pt x="16" y="5"/>
                    <a:pt x="15" y="0"/>
                    <a:pt x="8" y="0"/>
                  </a:cubicBezTo>
                  <a:cubicBezTo>
                    <a:pt x="1" y="0"/>
                    <a:pt x="0" y="5"/>
                    <a:pt x="0" y="11"/>
                  </a:cubicBezTo>
                  <a:cubicBezTo>
                    <a:pt x="0" y="20"/>
                    <a:pt x="4" y="22"/>
                    <a:pt x="8" y="22"/>
                  </a:cubicBez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1" name="Freeform 473"/>
            <p:cNvSpPr>
              <a:spLocks/>
            </p:cNvSpPr>
            <p:nvPr/>
          </p:nvSpPr>
          <p:spPr bwMode="auto">
            <a:xfrm>
              <a:off x="5296" y="3978"/>
              <a:ext cx="22" cy="90"/>
            </a:xfrm>
            <a:custGeom>
              <a:avLst/>
              <a:gdLst>
                <a:gd name="T0" fmla="*/ 6144 w 11"/>
                <a:gd name="T1" fmla="*/ 1594323 h 30"/>
                <a:gd name="T2" fmla="*/ 6144 w 11"/>
                <a:gd name="T3" fmla="*/ 885735 h 30"/>
                <a:gd name="T4" fmla="*/ 18432 w 11"/>
                <a:gd name="T5" fmla="*/ 0 h 30"/>
                <a:gd name="T6" fmla="*/ 22528 w 11"/>
                <a:gd name="T7" fmla="*/ 0 h 30"/>
                <a:gd name="T8" fmla="*/ 22528 w 11"/>
                <a:gd name="T9" fmla="*/ 531441 h 30"/>
                <a:gd name="T10" fmla="*/ 12288 w 11"/>
                <a:gd name="T11" fmla="*/ 1062882 h 30"/>
                <a:gd name="T12" fmla="*/ 12288 w 11"/>
                <a:gd name="T13" fmla="*/ 1594323 h 30"/>
                <a:gd name="T14" fmla="*/ 22528 w 11"/>
                <a:gd name="T15" fmla="*/ 1594323 h 30"/>
                <a:gd name="T16" fmla="*/ 22528 w 11"/>
                <a:gd name="T17" fmla="*/ 2125764 h 30"/>
                <a:gd name="T18" fmla="*/ 12288 w 11"/>
                <a:gd name="T19" fmla="*/ 2125764 h 30"/>
                <a:gd name="T20" fmla="*/ 12288 w 11"/>
                <a:gd name="T21" fmla="*/ 5314410 h 30"/>
                <a:gd name="T22" fmla="*/ 6144 w 11"/>
                <a:gd name="T23" fmla="*/ 5314410 h 30"/>
                <a:gd name="T24" fmla="*/ 6144 w 11"/>
                <a:gd name="T25" fmla="*/ 2125764 h 30"/>
                <a:gd name="T26" fmla="*/ 0 w 11"/>
                <a:gd name="T27" fmla="*/ 2125764 h 30"/>
                <a:gd name="T28" fmla="*/ 0 w 11"/>
                <a:gd name="T29" fmla="*/ 1594323 h 30"/>
                <a:gd name="T30" fmla="*/ 6144 w 11"/>
                <a:gd name="T31" fmla="*/ 1594323 h 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"/>
                <a:gd name="T49" fmla="*/ 0 h 30"/>
                <a:gd name="T50" fmla="*/ 11 w 11"/>
                <a:gd name="T51" fmla="*/ 30 h 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" h="30">
                  <a:moveTo>
                    <a:pt x="3" y="9"/>
                  </a:moveTo>
                  <a:lnTo>
                    <a:pt x="3" y="5"/>
                  </a:lnTo>
                  <a:cubicBezTo>
                    <a:pt x="3" y="1"/>
                    <a:pt x="6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lnTo>
                    <a:pt x="11" y="3"/>
                  </a:lnTo>
                  <a:cubicBezTo>
                    <a:pt x="7" y="3"/>
                    <a:pt x="6" y="4"/>
                    <a:pt x="6" y="6"/>
                  </a:cubicBezTo>
                  <a:lnTo>
                    <a:pt x="6" y="9"/>
                  </a:lnTo>
                  <a:lnTo>
                    <a:pt x="11" y="9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6" y="30"/>
                  </a:lnTo>
                  <a:lnTo>
                    <a:pt x="3" y="30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0" y="9"/>
                  </a:lnTo>
                  <a:lnTo>
                    <a:pt x="3" y="9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2" name="Freeform 474"/>
            <p:cNvSpPr>
              <a:spLocks/>
            </p:cNvSpPr>
            <p:nvPr/>
          </p:nvSpPr>
          <p:spPr bwMode="auto">
            <a:xfrm>
              <a:off x="5338" y="3978"/>
              <a:ext cx="56" cy="90"/>
            </a:xfrm>
            <a:custGeom>
              <a:avLst/>
              <a:gdLst>
                <a:gd name="T0" fmla="*/ 6144 w 28"/>
                <a:gd name="T1" fmla="*/ 5314410 h 30"/>
                <a:gd name="T2" fmla="*/ 0 w 28"/>
                <a:gd name="T3" fmla="*/ 5314410 h 30"/>
                <a:gd name="T4" fmla="*/ 0 w 28"/>
                <a:gd name="T5" fmla="*/ 0 h 30"/>
                <a:gd name="T6" fmla="*/ 12288 w 28"/>
                <a:gd name="T7" fmla="*/ 0 h 30"/>
                <a:gd name="T8" fmla="*/ 28672 w 28"/>
                <a:gd name="T9" fmla="*/ 4428675 h 30"/>
                <a:gd name="T10" fmla="*/ 28672 w 28"/>
                <a:gd name="T11" fmla="*/ 4428675 h 30"/>
                <a:gd name="T12" fmla="*/ 43008 w 28"/>
                <a:gd name="T13" fmla="*/ 0 h 30"/>
                <a:gd name="T14" fmla="*/ 57344 w 28"/>
                <a:gd name="T15" fmla="*/ 0 h 30"/>
                <a:gd name="T16" fmla="*/ 57344 w 28"/>
                <a:gd name="T17" fmla="*/ 5314410 h 30"/>
                <a:gd name="T18" fmla="*/ 49152 w 28"/>
                <a:gd name="T19" fmla="*/ 5314410 h 30"/>
                <a:gd name="T20" fmla="*/ 49152 w 28"/>
                <a:gd name="T21" fmla="*/ 708588 h 30"/>
                <a:gd name="T22" fmla="*/ 49152 w 28"/>
                <a:gd name="T23" fmla="*/ 708588 h 30"/>
                <a:gd name="T24" fmla="*/ 30720 w 28"/>
                <a:gd name="T25" fmla="*/ 5314410 h 30"/>
                <a:gd name="T26" fmla="*/ 24576 w 28"/>
                <a:gd name="T27" fmla="*/ 5314410 h 30"/>
                <a:gd name="T28" fmla="*/ 8192 w 28"/>
                <a:gd name="T29" fmla="*/ 708588 h 30"/>
                <a:gd name="T30" fmla="*/ 6144 w 28"/>
                <a:gd name="T31" fmla="*/ 708588 h 30"/>
                <a:gd name="T32" fmla="*/ 6144 w 28"/>
                <a:gd name="T33" fmla="*/ 531441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30"/>
                <a:gd name="T53" fmla="*/ 28 w 28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30">
                  <a:moveTo>
                    <a:pt x="3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4" y="25"/>
                  </a:lnTo>
                  <a:lnTo>
                    <a:pt x="21" y="0"/>
                  </a:lnTo>
                  <a:lnTo>
                    <a:pt x="28" y="0"/>
                  </a:lnTo>
                  <a:lnTo>
                    <a:pt x="28" y="30"/>
                  </a:lnTo>
                  <a:lnTo>
                    <a:pt x="24" y="30"/>
                  </a:lnTo>
                  <a:lnTo>
                    <a:pt x="24" y="4"/>
                  </a:lnTo>
                  <a:lnTo>
                    <a:pt x="15" y="30"/>
                  </a:lnTo>
                  <a:lnTo>
                    <a:pt x="12" y="30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3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3" name="Freeform 475"/>
            <p:cNvSpPr>
              <a:spLocks/>
            </p:cNvSpPr>
            <p:nvPr/>
          </p:nvSpPr>
          <p:spPr bwMode="auto">
            <a:xfrm>
              <a:off x="5402" y="4005"/>
              <a:ext cx="32" cy="66"/>
            </a:xfrm>
            <a:custGeom>
              <a:avLst/>
              <a:gdLst>
                <a:gd name="T0" fmla="*/ 8192 w 16"/>
                <a:gd name="T1" fmla="*/ 1594323 h 22"/>
                <a:gd name="T2" fmla="*/ 16384 w 16"/>
                <a:gd name="T3" fmla="*/ 531441 h 22"/>
                <a:gd name="T4" fmla="*/ 24576 w 16"/>
                <a:gd name="T5" fmla="*/ 1594323 h 22"/>
                <a:gd name="T6" fmla="*/ 8192 w 16"/>
                <a:gd name="T7" fmla="*/ 1594323 h 22"/>
                <a:gd name="T8" fmla="*/ 32768 w 16"/>
                <a:gd name="T9" fmla="*/ 2125764 h 22"/>
                <a:gd name="T10" fmla="*/ 32768 w 16"/>
                <a:gd name="T11" fmla="*/ 1771470 h 22"/>
                <a:gd name="T12" fmla="*/ 16384 w 16"/>
                <a:gd name="T13" fmla="*/ 0 h 22"/>
                <a:gd name="T14" fmla="*/ 0 w 16"/>
                <a:gd name="T15" fmla="*/ 1948617 h 22"/>
                <a:gd name="T16" fmla="*/ 16384 w 16"/>
                <a:gd name="T17" fmla="*/ 3897234 h 22"/>
                <a:gd name="T18" fmla="*/ 32768 w 16"/>
                <a:gd name="T19" fmla="*/ 2657205 h 22"/>
                <a:gd name="T20" fmla="*/ 24576 w 16"/>
                <a:gd name="T21" fmla="*/ 2657205 h 22"/>
                <a:gd name="T22" fmla="*/ 16384 w 16"/>
                <a:gd name="T23" fmla="*/ 3365793 h 22"/>
                <a:gd name="T24" fmla="*/ 8192 w 16"/>
                <a:gd name="T25" fmla="*/ 2125764 h 22"/>
                <a:gd name="T26" fmla="*/ 32768 w 16"/>
                <a:gd name="T27" fmla="*/ 2125764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2"/>
                <a:gd name="T44" fmla="*/ 16 w 16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2">
                  <a:moveTo>
                    <a:pt x="4" y="9"/>
                  </a:moveTo>
                  <a:cubicBezTo>
                    <a:pt x="4" y="4"/>
                    <a:pt x="6" y="3"/>
                    <a:pt x="8" y="3"/>
                  </a:cubicBezTo>
                  <a:cubicBezTo>
                    <a:pt x="11" y="3"/>
                    <a:pt x="12" y="3"/>
                    <a:pt x="12" y="9"/>
                  </a:cubicBezTo>
                  <a:lnTo>
                    <a:pt x="4" y="9"/>
                  </a:lnTo>
                  <a:moveTo>
                    <a:pt x="16" y="12"/>
                  </a:moveTo>
                  <a:lnTo>
                    <a:pt x="16" y="10"/>
                  </a:lnTo>
                  <a:cubicBezTo>
                    <a:pt x="16" y="3"/>
                    <a:pt x="14" y="0"/>
                    <a:pt x="8" y="0"/>
                  </a:cubicBezTo>
                  <a:cubicBezTo>
                    <a:pt x="1" y="0"/>
                    <a:pt x="0" y="5"/>
                    <a:pt x="0" y="11"/>
                  </a:cubicBezTo>
                  <a:cubicBezTo>
                    <a:pt x="0" y="20"/>
                    <a:pt x="4" y="22"/>
                    <a:pt x="8" y="22"/>
                  </a:cubicBezTo>
                  <a:cubicBezTo>
                    <a:pt x="13" y="22"/>
                    <a:pt x="16" y="19"/>
                    <a:pt x="16" y="15"/>
                  </a:cubicBezTo>
                  <a:lnTo>
                    <a:pt x="12" y="15"/>
                  </a:lnTo>
                  <a:cubicBezTo>
                    <a:pt x="12" y="17"/>
                    <a:pt x="11" y="19"/>
                    <a:pt x="8" y="19"/>
                  </a:cubicBezTo>
                  <a:cubicBezTo>
                    <a:pt x="6" y="19"/>
                    <a:pt x="4" y="18"/>
                    <a:pt x="4" y="12"/>
                  </a:cubicBezTo>
                  <a:lnTo>
                    <a:pt x="16" y="12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4" name="Freeform 476"/>
            <p:cNvSpPr>
              <a:spLocks/>
            </p:cNvSpPr>
            <p:nvPr/>
          </p:nvSpPr>
          <p:spPr bwMode="auto">
            <a:xfrm>
              <a:off x="5442" y="4005"/>
              <a:ext cx="30" cy="63"/>
            </a:xfrm>
            <a:custGeom>
              <a:avLst/>
              <a:gdLst>
                <a:gd name="T0" fmla="*/ 24576 w 15"/>
                <a:gd name="T1" fmla="*/ 3720087 h 21"/>
                <a:gd name="T2" fmla="*/ 24576 w 15"/>
                <a:gd name="T3" fmla="*/ 1240029 h 21"/>
                <a:gd name="T4" fmla="*/ 16384 w 15"/>
                <a:gd name="T5" fmla="*/ 531441 h 21"/>
                <a:gd name="T6" fmla="*/ 8192 w 15"/>
                <a:gd name="T7" fmla="*/ 1594323 h 21"/>
                <a:gd name="T8" fmla="*/ 8192 w 15"/>
                <a:gd name="T9" fmla="*/ 3720087 h 21"/>
                <a:gd name="T10" fmla="*/ 0 w 15"/>
                <a:gd name="T11" fmla="*/ 3720087 h 21"/>
                <a:gd name="T12" fmla="*/ 0 w 15"/>
                <a:gd name="T13" fmla="*/ 885735 h 21"/>
                <a:gd name="T14" fmla="*/ 0 w 15"/>
                <a:gd name="T15" fmla="*/ 0 h 21"/>
                <a:gd name="T16" fmla="*/ 8192 w 15"/>
                <a:gd name="T17" fmla="*/ 0 h 21"/>
                <a:gd name="T18" fmla="*/ 8192 w 15"/>
                <a:gd name="T19" fmla="*/ 531441 h 21"/>
                <a:gd name="T20" fmla="*/ 8192 w 15"/>
                <a:gd name="T21" fmla="*/ 531441 h 21"/>
                <a:gd name="T22" fmla="*/ 18432 w 15"/>
                <a:gd name="T23" fmla="*/ 0 h 21"/>
                <a:gd name="T24" fmla="*/ 30720 w 15"/>
                <a:gd name="T25" fmla="*/ 1240029 h 21"/>
                <a:gd name="T26" fmla="*/ 30720 w 15"/>
                <a:gd name="T27" fmla="*/ 3720087 h 21"/>
                <a:gd name="T28" fmla="*/ 24576 w 15"/>
                <a:gd name="T29" fmla="*/ 3720087 h 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21"/>
                <a:gd name="T47" fmla="*/ 15 w 15"/>
                <a:gd name="T48" fmla="*/ 21 h 2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21">
                  <a:moveTo>
                    <a:pt x="12" y="21"/>
                  </a:moveTo>
                  <a:lnTo>
                    <a:pt x="12" y="7"/>
                  </a:lnTo>
                  <a:cubicBezTo>
                    <a:pt x="12" y="5"/>
                    <a:pt x="11" y="3"/>
                    <a:pt x="8" y="3"/>
                  </a:cubicBezTo>
                  <a:cubicBezTo>
                    <a:pt x="4" y="3"/>
                    <a:pt x="4" y="6"/>
                    <a:pt x="4" y="9"/>
                  </a:cubicBezTo>
                  <a:lnTo>
                    <a:pt x="4" y="21"/>
                  </a:lnTo>
                  <a:lnTo>
                    <a:pt x="0" y="21"/>
                  </a:lnTo>
                  <a:lnTo>
                    <a:pt x="0" y="5"/>
                  </a:lnTo>
                  <a:cubicBezTo>
                    <a:pt x="0" y="3"/>
                    <a:pt x="0" y="2"/>
                    <a:pt x="0" y="0"/>
                  </a:cubicBezTo>
                  <a:lnTo>
                    <a:pt x="4" y="0"/>
                  </a:lnTo>
                  <a:lnTo>
                    <a:pt x="4" y="3"/>
                  </a:lnTo>
                  <a:cubicBezTo>
                    <a:pt x="5" y="1"/>
                    <a:pt x="7" y="0"/>
                    <a:pt x="9" y="0"/>
                  </a:cubicBezTo>
                  <a:cubicBezTo>
                    <a:pt x="14" y="0"/>
                    <a:pt x="15" y="3"/>
                    <a:pt x="15" y="7"/>
                  </a:cubicBezTo>
                  <a:lnTo>
                    <a:pt x="15" y="21"/>
                  </a:lnTo>
                  <a:lnTo>
                    <a:pt x="12" y="21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5" name="Freeform 477"/>
            <p:cNvSpPr>
              <a:spLocks/>
            </p:cNvSpPr>
            <p:nvPr/>
          </p:nvSpPr>
          <p:spPr bwMode="auto">
            <a:xfrm>
              <a:off x="5476" y="3990"/>
              <a:ext cx="22" cy="78"/>
            </a:xfrm>
            <a:custGeom>
              <a:avLst/>
              <a:gdLst>
                <a:gd name="T0" fmla="*/ 6144 w 11"/>
                <a:gd name="T1" fmla="*/ 885735 h 26"/>
                <a:gd name="T2" fmla="*/ 6144 w 11"/>
                <a:gd name="T3" fmla="*/ 177147 h 26"/>
                <a:gd name="T4" fmla="*/ 12288 w 11"/>
                <a:gd name="T5" fmla="*/ 0 h 26"/>
                <a:gd name="T6" fmla="*/ 12288 w 11"/>
                <a:gd name="T7" fmla="*/ 885735 h 26"/>
                <a:gd name="T8" fmla="*/ 22528 w 11"/>
                <a:gd name="T9" fmla="*/ 885735 h 26"/>
                <a:gd name="T10" fmla="*/ 22528 w 11"/>
                <a:gd name="T11" fmla="*/ 1417176 h 26"/>
                <a:gd name="T12" fmla="*/ 12288 w 11"/>
                <a:gd name="T13" fmla="*/ 1417176 h 26"/>
                <a:gd name="T14" fmla="*/ 12288 w 11"/>
                <a:gd name="T15" fmla="*/ 3720087 h 26"/>
                <a:gd name="T16" fmla="*/ 20480 w 11"/>
                <a:gd name="T17" fmla="*/ 4251528 h 26"/>
                <a:gd name="T18" fmla="*/ 22528 w 11"/>
                <a:gd name="T19" fmla="*/ 4251528 h 26"/>
                <a:gd name="T20" fmla="*/ 22528 w 11"/>
                <a:gd name="T21" fmla="*/ 4605822 h 26"/>
                <a:gd name="T22" fmla="*/ 16384 w 11"/>
                <a:gd name="T23" fmla="*/ 4605822 h 26"/>
                <a:gd name="T24" fmla="*/ 6144 w 11"/>
                <a:gd name="T25" fmla="*/ 4074381 h 26"/>
                <a:gd name="T26" fmla="*/ 6144 w 11"/>
                <a:gd name="T27" fmla="*/ 1417176 h 26"/>
                <a:gd name="T28" fmla="*/ 0 w 11"/>
                <a:gd name="T29" fmla="*/ 1417176 h 26"/>
                <a:gd name="T30" fmla="*/ 0 w 11"/>
                <a:gd name="T31" fmla="*/ 885735 h 26"/>
                <a:gd name="T32" fmla="*/ 6144 w 11"/>
                <a:gd name="T33" fmla="*/ 885735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"/>
                <a:gd name="T52" fmla="*/ 0 h 26"/>
                <a:gd name="T53" fmla="*/ 11 w 1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" h="26">
                  <a:moveTo>
                    <a:pt x="3" y="5"/>
                  </a:moveTo>
                  <a:lnTo>
                    <a:pt x="3" y="1"/>
                  </a:lnTo>
                  <a:lnTo>
                    <a:pt x="6" y="0"/>
                  </a:lnTo>
                  <a:lnTo>
                    <a:pt x="6" y="5"/>
                  </a:lnTo>
                  <a:lnTo>
                    <a:pt x="11" y="5"/>
                  </a:lnTo>
                  <a:lnTo>
                    <a:pt x="11" y="8"/>
                  </a:lnTo>
                  <a:lnTo>
                    <a:pt x="6" y="8"/>
                  </a:lnTo>
                  <a:lnTo>
                    <a:pt x="6" y="21"/>
                  </a:lnTo>
                  <a:cubicBezTo>
                    <a:pt x="6" y="22"/>
                    <a:pt x="6" y="24"/>
                    <a:pt x="10" y="24"/>
                  </a:cubicBezTo>
                  <a:cubicBezTo>
                    <a:pt x="10" y="24"/>
                    <a:pt x="10" y="24"/>
                    <a:pt x="11" y="24"/>
                  </a:cubicBezTo>
                  <a:lnTo>
                    <a:pt x="11" y="26"/>
                  </a:lnTo>
                  <a:cubicBezTo>
                    <a:pt x="10" y="26"/>
                    <a:pt x="9" y="26"/>
                    <a:pt x="8" y="26"/>
                  </a:cubicBezTo>
                  <a:cubicBezTo>
                    <a:pt x="5" y="26"/>
                    <a:pt x="3" y="25"/>
                    <a:pt x="3" y="23"/>
                  </a:cubicBezTo>
                  <a:lnTo>
                    <a:pt x="3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5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6" name="Freeform 478"/>
            <p:cNvSpPr>
              <a:spLocks/>
            </p:cNvSpPr>
            <p:nvPr/>
          </p:nvSpPr>
          <p:spPr bwMode="auto">
            <a:xfrm>
              <a:off x="5502" y="4005"/>
              <a:ext cx="30" cy="66"/>
            </a:xfrm>
            <a:custGeom>
              <a:avLst/>
              <a:gdLst>
                <a:gd name="T0" fmla="*/ 22528 w 15"/>
                <a:gd name="T1" fmla="*/ 1948617 h 22"/>
                <a:gd name="T2" fmla="*/ 12288 w 15"/>
                <a:gd name="T3" fmla="*/ 3365793 h 22"/>
                <a:gd name="T4" fmla="*/ 6144 w 15"/>
                <a:gd name="T5" fmla="*/ 2657205 h 22"/>
                <a:gd name="T6" fmla="*/ 22528 w 15"/>
                <a:gd name="T7" fmla="*/ 1948617 h 22"/>
                <a:gd name="T8" fmla="*/ 22528 w 15"/>
                <a:gd name="T9" fmla="*/ 3720087 h 22"/>
                <a:gd name="T10" fmla="*/ 30720 w 15"/>
                <a:gd name="T11" fmla="*/ 3720087 h 22"/>
                <a:gd name="T12" fmla="*/ 28672 w 15"/>
                <a:gd name="T13" fmla="*/ 2834352 h 22"/>
                <a:gd name="T14" fmla="*/ 28672 w 15"/>
                <a:gd name="T15" fmla="*/ 1062882 h 22"/>
                <a:gd name="T16" fmla="*/ 14336 w 15"/>
                <a:gd name="T17" fmla="*/ 0 h 22"/>
                <a:gd name="T18" fmla="*/ 0 w 15"/>
                <a:gd name="T19" fmla="*/ 1062882 h 22"/>
                <a:gd name="T20" fmla="*/ 8192 w 15"/>
                <a:gd name="T21" fmla="*/ 1062882 h 22"/>
                <a:gd name="T22" fmla="*/ 14336 w 15"/>
                <a:gd name="T23" fmla="*/ 531441 h 22"/>
                <a:gd name="T24" fmla="*/ 22528 w 15"/>
                <a:gd name="T25" fmla="*/ 1417176 h 22"/>
                <a:gd name="T26" fmla="*/ 0 w 15"/>
                <a:gd name="T27" fmla="*/ 2657205 h 22"/>
                <a:gd name="T28" fmla="*/ 10240 w 15"/>
                <a:gd name="T29" fmla="*/ 3897234 h 22"/>
                <a:gd name="T30" fmla="*/ 22528 w 15"/>
                <a:gd name="T31" fmla="*/ 3188646 h 22"/>
                <a:gd name="T32" fmla="*/ 22528 w 15"/>
                <a:gd name="T33" fmla="*/ 3188646 h 22"/>
                <a:gd name="T34" fmla="*/ 22528 w 15"/>
                <a:gd name="T35" fmla="*/ 3720087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"/>
                <a:gd name="T55" fmla="*/ 0 h 22"/>
                <a:gd name="T56" fmla="*/ 15 w 15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" h="22">
                  <a:moveTo>
                    <a:pt x="11" y="11"/>
                  </a:moveTo>
                  <a:cubicBezTo>
                    <a:pt x="11" y="18"/>
                    <a:pt x="8" y="19"/>
                    <a:pt x="6" y="19"/>
                  </a:cubicBezTo>
                  <a:cubicBezTo>
                    <a:pt x="4" y="19"/>
                    <a:pt x="3" y="17"/>
                    <a:pt x="3" y="15"/>
                  </a:cubicBezTo>
                  <a:cubicBezTo>
                    <a:pt x="3" y="11"/>
                    <a:pt x="7" y="11"/>
                    <a:pt x="11" y="11"/>
                  </a:cubicBezTo>
                  <a:moveTo>
                    <a:pt x="11" y="21"/>
                  </a:moveTo>
                  <a:lnTo>
                    <a:pt x="15" y="21"/>
                  </a:lnTo>
                  <a:cubicBezTo>
                    <a:pt x="14" y="20"/>
                    <a:pt x="14" y="18"/>
                    <a:pt x="14" y="16"/>
                  </a:cubicBezTo>
                  <a:lnTo>
                    <a:pt x="14" y="6"/>
                  </a:lnTo>
                  <a:cubicBezTo>
                    <a:pt x="14" y="3"/>
                    <a:pt x="13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lnTo>
                    <a:pt x="4" y="6"/>
                  </a:lnTo>
                  <a:cubicBezTo>
                    <a:pt x="4" y="4"/>
                    <a:pt x="5" y="3"/>
                    <a:pt x="7" y="3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6" y="8"/>
                    <a:pt x="0" y="8"/>
                    <a:pt x="0" y="15"/>
                  </a:cubicBezTo>
                  <a:cubicBezTo>
                    <a:pt x="0" y="19"/>
                    <a:pt x="1" y="22"/>
                    <a:pt x="5" y="22"/>
                  </a:cubicBezTo>
                  <a:cubicBezTo>
                    <a:pt x="8" y="22"/>
                    <a:pt x="10" y="21"/>
                    <a:pt x="11" y="18"/>
                  </a:cubicBezTo>
                  <a:lnTo>
                    <a:pt x="11" y="21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7" name="Rectangle 479"/>
            <p:cNvSpPr>
              <a:spLocks noChangeArrowheads="1"/>
            </p:cNvSpPr>
            <p:nvPr/>
          </p:nvSpPr>
          <p:spPr bwMode="auto">
            <a:xfrm>
              <a:off x="5540" y="3978"/>
              <a:ext cx="8" cy="9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8" name="Freeform 480"/>
            <p:cNvSpPr>
              <a:spLocks/>
            </p:cNvSpPr>
            <p:nvPr/>
          </p:nvSpPr>
          <p:spPr bwMode="auto">
            <a:xfrm>
              <a:off x="5574" y="3978"/>
              <a:ext cx="36" cy="90"/>
            </a:xfrm>
            <a:custGeom>
              <a:avLst/>
              <a:gdLst>
                <a:gd name="T0" fmla="*/ 0 w 18"/>
                <a:gd name="T1" fmla="*/ 5314410 h 30"/>
                <a:gd name="T2" fmla="*/ 0 w 18"/>
                <a:gd name="T3" fmla="*/ 0 h 30"/>
                <a:gd name="T4" fmla="*/ 8192 w 18"/>
                <a:gd name="T5" fmla="*/ 0 h 30"/>
                <a:gd name="T6" fmla="*/ 8192 w 18"/>
                <a:gd name="T7" fmla="*/ 2302911 h 30"/>
                <a:gd name="T8" fmla="*/ 28672 w 18"/>
                <a:gd name="T9" fmla="*/ 2302911 h 30"/>
                <a:gd name="T10" fmla="*/ 28672 w 18"/>
                <a:gd name="T11" fmla="*/ 0 h 30"/>
                <a:gd name="T12" fmla="*/ 36864 w 18"/>
                <a:gd name="T13" fmla="*/ 0 h 30"/>
                <a:gd name="T14" fmla="*/ 36864 w 18"/>
                <a:gd name="T15" fmla="*/ 5314410 h 30"/>
                <a:gd name="T16" fmla="*/ 28672 w 18"/>
                <a:gd name="T17" fmla="*/ 5314410 h 30"/>
                <a:gd name="T18" fmla="*/ 28672 w 18"/>
                <a:gd name="T19" fmla="*/ 2834352 h 30"/>
                <a:gd name="T20" fmla="*/ 8192 w 18"/>
                <a:gd name="T21" fmla="*/ 2834352 h 30"/>
                <a:gd name="T22" fmla="*/ 8192 w 18"/>
                <a:gd name="T23" fmla="*/ 5314410 h 30"/>
                <a:gd name="T24" fmla="*/ 0 w 18"/>
                <a:gd name="T25" fmla="*/ 5314410 h 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30"/>
                <a:gd name="T41" fmla="*/ 18 w 18"/>
                <a:gd name="T42" fmla="*/ 30 h 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30">
                  <a:moveTo>
                    <a:pt x="0" y="3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4" y="13"/>
                  </a:lnTo>
                  <a:lnTo>
                    <a:pt x="14" y="13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18" y="30"/>
                  </a:lnTo>
                  <a:lnTo>
                    <a:pt x="14" y="30"/>
                  </a:lnTo>
                  <a:lnTo>
                    <a:pt x="14" y="16"/>
                  </a:lnTo>
                  <a:lnTo>
                    <a:pt x="4" y="16"/>
                  </a:lnTo>
                  <a:lnTo>
                    <a:pt x="4" y="30"/>
                  </a:lnTo>
                  <a:lnTo>
                    <a:pt x="0" y="3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79" name="Freeform 481"/>
            <p:cNvSpPr>
              <a:spLocks/>
            </p:cNvSpPr>
            <p:nvPr/>
          </p:nvSpPr>
          <p:spPr bwMode="auto">
            <a:xfrm>
              <a:off x="5620" y="4005"/>
              <a:ext cx="30" cy="66"/>
            </a:xfrm>
            <a:custGeom>
              <a:avLst/>
              <a:gdLst>
                <a:gd name="T0" fmla="*/ 8192 w 15"/>
                <a:gd name="T1" fmla="*/ 1594323 h 22"/>
                <a:gd name="T2" fmla="*/ 16384 w 15"/>
                <a:gd name="T3" fmla="*/ 531441 h 22"/>
                <a:gd name="T4" fmla="*/ 24576 w 15"/>
                <a:gd name="T5" fmla="*/ 1594323 h 22"/>
                <a:gd name="T6" fmla="*/ 8192 w 15"/>
                <a:gd name="T7" fmla="*/ 1594323 h 22"/>
                <a:gd name="T8" fmla="*/ 30720 w 15"/>
                <a:gd name="T9" fmla="*/ 2125764 h 22"/>
                <a:gd name="T10" fmla="*/ 30720 w 15"/>
                <a:gd name="T11" fmla="*/ 1771470 h 22"/>
                <a:gd name="T12" fmla="*/ 16384 w 15"/>
                <a:gd name="T13" fmla="*/ 0 h 22"/>
                <a:gd name="T14" fmla="*/ 0 w 15"/>
                <a:gd name="T15" fmla="*/ 1948617 h 22"/>
                <a:gd name="T16" fmla="*/ 16384 w 15"/>
                <a:gd name="T17" fmla="*/ 3897234 h 22"/>
                <a:gd name="T18" fmla="*/ 30720 w 15"/>
                <a:gd name="T19" fmla="*/ 2657205 h 22"/>
                <a:gd name="T20" fmla="*/ 24576 w 15"/>
                <a:gd name="T21" fmla="*/ 2657205 h 22"/>
                <a:gd name="T22" fmla="*/ 16384 w 15"/>
                <a:gd name="T23" fmla="*/ 3365793 h 22"/>
                <a:gd name="T24" fmla="*/ 8192 w 15"/>
                <a:gd name="T25" fmla="*/ 2125764 h 22"/>
                <a:gd name="T26" fmla="*/ 30720 w 15"/>
                <a:gd name="T27" fmla="*/ 2125764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"/>
                <a:gd name="T43" fmla="*/ 0 h 22"/>
                <a:gd name="T44" fmla="*/ 15 w 15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" h="22">
                  <a:moveTo>
                    <a:pt x="4" y="9"/>
                  </a:moveTo>
                  <a:cubicBezTo>
                    <a:pt x="4" y="4"/>
                    <a:pt x="6" y="3"/>
                    <a:pt x="8" y="3"/>
                  </a:cubicBezTo>
                  <a:cubicBezTo>
                    <a:pt x="10" y="3"/>
                    <a:pt x="12" y="3"/>
                    <a:pt x="12" y="9"/>
                  </a:cubicBezTo>
                  <a:lnTo>
                    <a:pt x="4" y="9"/>
                  </a:lnTo>
                  <a:moveTo>
                    <a:pt x="15" y="12"/>
                  </a:moveTo>
                  <a:lnTo>
                    <a:pt x="15" y="10"/>
                  </a:lnTo>
                  <a:cubicBezTo>
                    <a:pt x="15" y="3"/>
                    <a:pt x="14" y="0"/>
                    <a:pt x="8" y="0"/>
                  </a:cubicBezTo>
                  <a:cubicBezTo>
                    <a:pt x="1" y="0"/>
                    <a:pt x="0" y="5"/>
                    <a:pt x="0" y="11"/>
                  </a:cubicBezTo>
                  <a:cubicBezTo>
                    <a:pt x="0" y="20"/>
                    <a:pt x="4" y="22"/>
                    <a:pt x="8" y="22"/>
                  </a:cubicBezTo>
                  <a:cubicBezTo>
                    <a:pt x="12" y="22"/>
                    <a:pt x="15" y="19"/>
                    <a:pt x="15" y="15"/>
                  </a:cubicBezTo>
                  <a:lnTo>
                    <a:pt x="12" y="15"/>
                  </a:lnTo>
                  <a:cubicBezTo>
                    <a:pt x="12" y="17"/>
                    <a:pt x="10" y="19"/>
                    <a:pt x="8" y="19"/>
                  </a:cubicBezTo>
                  <a:cubicBezTo>
                    <a:pt x="5" y="19"/>
                    <a:pt x="4" y="18"/>
                    <a:pt x="4" y="12"/>
                  </a:cubicBezTo>
                  <a:lnTo>
                    <a:pt x="15" y="12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0" name="Freeform 482"/>
            <p:cNvSpPr>
              <a:spLocks/>
            </p:cNvSpPr>
            <p:nvPr/>
          </p:nvSpPr>
          <p:spPr bwMode="auto">
            <a:xfrm>
              <a:off x="5660" y="4005"/>
              <a:ext cx="28" cy="66"/>
            </a:xfrm>
            <a:custGeom>
              <a:avLst/>
              <a:gdLst>
                <a:gd name="T0" fmla="*/ 22528 w 14"/>
                <a:gd name="T1" fmla="*/ 1948617 h 22"/>
                <a:gd name="T2" fmla="*/ 12288 w 14"/>
                <a:gd name="T3" fmla="*/ 3365793 h 22"/>
                <a:gd name="T4" fmla="*/ 6144 w 14"/>
                <a:gd name="T5" fmla="*/ 2657205 h 22"/>
                <a:gd name="T6" fmla="*/ 22528 w 14"/>
                <a:gd name="T7" fmla="*/ 1948617 h 22"/>
                <a:gd name="T8" fmla="*/ 22528 w 14"/>
                <a:gd name="T9" fmla="*/ 3720087 h 22"/>
                <a:gd name="T10" fmla="*/ 28672 w 14"/>
                <a:gd name="T11" fmla="*/ 3720087 h 22"/>
                <a:gd name="T12" fmla="*/ 28672 w 14"/>
                <a:gd name="T13" fmla="*/ 2834352 h 22"/>
                <a:gd name="T14" fmla="*/ 28672 w 14"/>
                <a:gd name="T15" fmla="*/ 1062882 h 22"/>
                <a:gd name="T16" fmla="*/ 14336 w 14"/>
                <a:gd name="T17" fmla="*/ 0 h 22"/>
                <a:gd name="T18" fmla="*/ 0 w 14"/>
                <a:gd name="T19" fmla="*/ 1062882 h 22"/>
                <a:gd name="T20" fmla="*/ 8192 w 14"/>
                <a:gd name="T21" fmla="*/ 1062882 h 22"/>
                <a:gd name="T22" fmla="*/ 14336 w 14"/>
                <a:gd name="T23" fmla="*/ 531441 h 22"/>
                <a:gd name="T24" fmla="*/ 22528 w 14"/>
                <a:gd name="T25" fmla="*/ 1417176 h 22"/>
                <a:gd name="T26" fmla="*/ 0 w 14"/>
                <a:gd name="T27" fmla="*/ 2657205 h 22"/>
                <a:gd name="T28" fmla="*/ 10240 w 14"/>
                <a:gd name="T29" fmla="*/ 3897234 h 22"/>
                <a:gd name="T30" fmla="*/ 22528 w 14"/>
                <a:gd name="T31" fmla="*/ 3188646 h 22"/>
                <a:gd name="T32" fmla="*/ 22528 w 14"/>
                <a:gd name="T33" fmla="*/ 3188646 h 22"/>
                <a:gd name="T34" fmla="*/ 22528 w 14"/>
                <a:gd name="T35" fmla="*/ 3720087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"/>
                <a:gd name="T55" fmla="*/ 0 h 22"/>
                <a:gd name="T56" fmla="*/ 14 w 14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" h="22">
                  <a:moveTo>
                    <a:pt x="11" y="11"/>
                  </a:moveTo>
                  <a:cubicBezTo>
                    <a:pt x="11" y="18"/>
                    <a:pt x="8" y="19"/>
                    <a:pt x="6" y="19"/>
                  </a:cubicBezTo>
                  <a:cubicBezTo>
                    <a:pt x="4" y="19"/>
                    <a:pt x="3" y="17"/>
                    <a:pt x="3" y="15"/>
                  </a:cubicBezTo>
                  <a:cubicBezTo>
                    <a:pt x="3" y="11"/>
                    <a:pt x="7" y="11"/>
                    <a:pt x="11" y="11"/>
                  </a:cubicBezTo>
                  <a:moveTo>
                    <a:pt x="11" y="21"/>
                  </a:moveTo>
                  <a:lnTo>
                    <a:pt x="14" y="21"/>
                  </a:lnTo>
                  <a:cubicBezTo>
                    <a:pt x="14" y="20"/>
                    <a:pt x="14" y="18"/>
                    <a:pt x="14" y="16"/>
                  </a:cubicBezTo>
                  <a:lnTo>
                    <a:pt x="14" y="6"/>
                  </a:lnTo>
                  <a:cubicBezTo>
                    <a:pt x="14" y="3"/>
                    <a:pt x="13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lnTo>
                    <a:pt x="4" y="6"/>
                  </a:lnTo>
                  <a:cubicBezTo>
                    <a:pt x="4" y="4"/>
                    <a:pt x="5" y="3"/>
                    <a:pt x="7" y="3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6" y="8"/>
                    <a:pt x="0" y="8"/>
                    <a:pt x="0" y="15"/>
                  </a:cubicBezTo>
                  <a:cubicBezTo>
                    <a:pt x="0" y="19"/>
                    <a:pt x="1" y="22"/>
                    <a:pt x="5" y="22"/>
                  </a:cubicBezTo>
                  <a:cubicBezTo>
                    <a:pt x="8" y="22"/>
                    <a:pt x="10" y="21"/>
                    <a:pt x="11" y="18"/>
                  </a:cubicBezTo>
                  <a:lnTo>
                    <a:pt x="11" y="21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1" name="Rectangle 483"/>
            <p:cNvSpPr>
              <a:spLocks noChangeArrowheads="1"/>
            </p:cNvSpPr>
            <p:nvPr/>
          </p:nvSpPr>
          <p:spPr bwMode="auto">
            <a:xfrm>
              <a:off x="5698" y="3978"/>
              <a:ext cx="8" cy="9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2" name="Freeform 484"/>
            <p:cNvSpPr>
              <a:spLocks/>
            </p:cNvSpPr>
            <p:nvPr/>
          </p:nvSpPr>
          <p:spPr bwMode="auto">
            <a:xfrm>
              <a:off x="5708" y="3990"/>
              <a:ext cx="24" cy="78"/>
            </a:xfrm>
            <a:custGeom>
              <a:avLst/>
              <a:gdLst>
                <a:gd name="T0" fmla="*/ 8192 w 12"/>
                <a:gd name="T1" fmla="*/ 885735 h 26"/>
                <a:gd name="T2" fmla="*/ 8192 w 12"/>
                <a:gd name="T3" fmla="*/ 177147 h 26"/>
                <a:gd name="T4" fmla="*/ 14336 w 12"/>
                <a:gd name="T5" fmla="*/ 0 h 26"/>
                <a:gd name="T6" fmla="*/ 14336 w 12"/>
                <a:gd name="T7" fmla="*/ 885735 h 26"/>
                <a:gd name="T8" fmla="*/ 24576 w 12"/>
                <a:gd name="T9" fmla="*/ 885735 h 26"/>
                <a:gd name="T10" fmla="*/ 24576 w 12"/>
                <a:gd name="T11" fmla="*/ 1417176 h 26"/>
                <a:gd name="T12" fmla="*/ 14336 w 12"/>
                <a:gd name="T13" fmla="*/ 1417176 h 26"/>
                <a:gd name="T14" fmla="*/ 14336 w 12"/>
                <a:gd name="T15" fmla="*/ 3720087 h 26"/>
                <a:gd name="T16" fmla="*/ 20480 w 12"/>
                <a:gd name="T17" fmla="*/ 4251528 h 26"/>
                <a:gd name="T18" fmla="*/ 24576 w 12"/>
                <a:gd name="T19" fmla="*/ 4251528 h 26"/>
                <a:gd name="T20" fmla="*/ 24576 w 12"/>
                <a:gd name="T21" fmla="*/ 4605822 h 26"/>
                <a:gd name="T22" fmla="*/ 16384 w 12"/>
                <a:gd name="T23" fmla="*/ 4605822 h 26"/>
                <a:gd name="T24" fmla="*/ 8192 w 12"/>
                <a:gd name="T25" fmla="*/ 4074381 h 26"/>
                <a:gd name="T26" fmla="*/ 8192 w 12"/>
                <a:gd name="T27" fmla="*/ 1417176 h 26"/>
                <a:gd name="T28" fmla="*/ 0 w 12"/>
                <a:gd name="T29" fmla="*/ 1417176 h 26"/>
                <a:gd name="T30" fmla="*/ 0 w 12"/>
                <a:gd name="T31" fmla="*/ 885735 h 26"/>
                <a:gd name="T32" fmla="*/ 8192 w 12"/>
                <a:gd name="T33" fmla="*/ 885735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"/>
                <a:gd name="T52" fmla="*/ 0 h 26"/>
                <a:gd name="T53" fmla="*/ 12 w 12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" h="26">
                  <a:moveTo>
                    <a:pt x="4" y="5"/>
                  </a:moveTo>
                  <a:lnTo>
                    <a:pt x="4" y="1"/>
                  </a:lnTo>
                  <a:lnTo>
                    <a:pt x="7" y="0"/>
                  </a:lnTo>
                  <a:lnTo>
                    <a:pt x="7" y="5"/>
                  </a:lnTo>
                  <a:lnTo>
                    <a:pt x="12" y="5"/>
                  </a:lnTo>
                  <a:lnTo>
                    <a:pt x="12" y="8"/>
                  </a:lnTo>
                  <a:lnTo>
                    <a:pt x="7" y="8"/>
                  </a:lnTo>
                  <a:lnTo>
                    <a:pt x="7" y="21"/>
                  </a:lnTo>
                  <a:cubicBezTo>
                    <a:pt x="7" y="22"/>
                    <a:pt x="7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lnTo>
                    <a:pt x="12" y="26"/>
                  </a:lnTo>
                  <a:cubicBezTo>
                    <a:pt x="11" y="26"/>
                    <a:pt x="9" y="26"/>
                    <a:pt x="8" y="26"/>
                  </a:cubicBezTo>
                  <a:cubicBezTo>
                    <a:pt x="5" y="26"/>
                    <a:pt x="4" y="25"/>
                    <a:pt x="4" y="23"/>
                  </a:cubicBezTo>
                  <a:lnTo>
                    <a:pt x="4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4" y="5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83" name="Freeform 485"/>
            <p:cNvSpPr>
              <a:spLocks/>
            </p:cNvSpPr>
            <p:nvPr/>
          </p:nvSpPr>
          <p:spPr bwMode="auto">
            <a:xfrm>
              <a:off x="5736" y="3978"/>
              <a:ext cx="28" cy="90"/>
            </a:xfrm>
            <a:custGeom>
              <a:avLst/>
              <a:gdLst>
                <a:gd name="T0" fmla="*/ 22528 w 14"/>
                <a:gd name="T1" fmla="*/ 5314410 h 30"/>
                <a:gd name="T2" fmla="*/ 22528 w 14"/>
                <a:gd name="T3" fmla="*/ 2834352 h 30"/>
                <a:gd name="T4" fmla="*/ 14336 w 14"/>
                <a:gd name="T5" fmla="*/ 2125764 h 30"/>
                <a:gd name="T6" fmla="*/ 6144 w 14"/>
                <a:gd name="T7" fmla="*/ 3188646 h 30"/>
                <a:gd name="T8" fmla="*/ 6144 w 14"/>
                <a:gd name="T9" fmla="*/ 5314410 h 30"/>
                <a:gd name="T10" fmla="*/ 0 w 14"/>
                <a:gd name="T11" fmla="*/ 5314410 h 30"/>
                <a:gd name="T12" fmla="*/ 0 w 14"/>
                <a:gd name="T13" fmla="*/ 0 h 30"/>
                <a:gd name="T14" fmla="*/ 6144 w 14"/>
                <a:gd name="T15" fmla="*/ 0 h 30"/>
                <a:gd name="T16" fmla="*/ 6144 w 14"/>
                <a:gd name="T17" fmla="*/ 2125764 h 30"/>
                <a:gd name="T18" fmla="*/ 6144 w 14"/>
                <a:gd name="T19" fmla="*/ 2125764 h 30"/>
                <a:gd name="T20" fmla="*/ 18432 w 14"/>
                <a:gd name="T21" fmla="*/ 1594323 h 30"/>
                <a:gd name="T22" fmla="*/ 28672 w 14"/>
                <a:gd name="T23" fmla="*/ 2657205 h 30"/>
                <a:gd name="T24" fmla="*/ 28672 w 14"/>
                <a:gd name="T25" fmla="*/ 5314410 h 30"/>
                <a:gd name="T26" fmla="*/ 22528 w 14"/>
                <a:gd name="T27" fmla="*/ 5314410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30"/>
                <a:gd name="T44" fmla="*/ 14 w 14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30">
                  <a:moveTo>
                    <a:pt x="11" y="30"/>
                  </a:moveTo>
                  <a:lnTo>
                    <a:pt x="11" y="16"/>
                  </a:lnTo>
                  <a:cubicBezTo>
                    <a:pt x="11" y="14"/>
                    <a:pt x="10" y="12"/>
                    <a:pt x="7" y="12"/>
                  </a:cubicBezTo>
                  <a:cubicBezTo>
                    <a:pt x="4" y="12"/>
                    <a:pt x="3" y="14"/>
                    <a:pt x="3" y="18"/>
                  </a:cubicBezTo>
                  <a:lnTo>
                    <a:pt x="3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12"/>
                  </a:lnTo>
                  <a:cubicBezTo>
                    <a:pt x="5" y="10"/>
                    <a:pt x="6" y="9"/>
                    <a:pt x="9" y="9"/>
                  </a:cubicBezTo>
                  <a:cubicBezTo>
                    <a:pt x="12" y="9"/>
                    <a:pt x="14" y="11"/>
                    <a:pt x="14" y="15"/>
                  </a:cubicBezTo>
                  <a:lnTo>
                    <a:pt x="14" y="30"/>
                  </a:lnTo>
                  <a:lnTo>
                    <a:pt x="11" y="3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87" name="Picture 86" descr="gwu_logo_detai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059866"/>
            <a:ext cx="3429000" cy="17981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lysisMethodTemplate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7865" r="16234" b="10732"/>
          <a:stretch/>
        </p:blipFill>
        <p:spPr>
          <a:xfrm>
            <a:off x="533400" y="195365"/>
            <a:ext cx="8077200" cy="6053035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8" y="6172200"/>
            <a:ext cx="9077325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Participants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 rot="16200000">
            <a:off x="-4271962" y="2890837"/>
            <a:ext cx="9077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Trials</a:t>
            </a:r>
          </a:p>
        </p:txBody>
      </p:sp>
      <p:cxnSp>
        <p:nvCxnSpPr>
          <p:cNvPr id="12" name="Straight Connector 11"/>
          <p:cNvCxnSpPr>
            <a:stCxn id="2" idx="3"/>
            <a:endCxn id="2" idx="1"/>
          </p:cNvCxnSpPr>
          <p:nvPr/>
        </p:nvCxnSpPr>
        <p:spPr bwMode="auto">
          <a:xfrm flipH="1">
            <a:off x="533400" y="3221883"/>
            <a:ext cx="807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 rot="5400000">
            <a:off x="7391400" y="1371600"/>
            <a:ext cx="297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Set Size 9 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 rot="5400000">
            <a:off x="7467600" y="4419600"/>
            <a:ext cx="297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Set Size 13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533400" y="228600"/>
            <a:ext cx="8077200" cy="6019800"/>
          </a:xfrm>
          <a:prstGeom prst="rect">
            <a:avLst/>
          </a:prstGeom>
          <a:noFill/>
          <a:ln w="57150" cap="flat" cmpd="sng" algn="ctr">
            <a:solidFill>
              <a:srgbClr val="1524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72000" y="195365"/>
            <a:ext cx="0" cy="6010070"/>
            <a:chOff x="4572000" y="195365"/>
            <a:chExt cx="0" cy="6010070"/>
          </a:xfrm>
        </p:grpSpPr>
        <p:cxnSp>
          <p:nvCxnSpPr>
            <p:cNvPr id="17" name="Straight Arrow Connector 16"/>
            <p:cNvCxnSpPr>
              <a:stCxn id="2" idx="0"/>
            </p:cNvCxnSpPr>
            <p:nvPr/>
          </p:nvCxnSpPr>
          <p:spPr bwMode="auto">
            <a:xfrm>
              <a:off x="4572000" y="195365"/>
              <a:ext cx="0" cy="3005035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4572000" y="3200400"/>
              <a:ext cx="0" cy="3005035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533400" y="1752600"/>
            <a:ext cx="8001000" cy="3048000"/>
            <a:chOff x="533400" y="1752600"/>
            <a:chExt cx="8001000" cy="304800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533400" y="1752600"/>
              <a:ext cx="80010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533400" y="4800600"/>
              <a:ext cx="80010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FF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1743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52400" y="838200"/>
            <a:ext cx="89916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 pitchFamily="-112" charset="-128"/>
              <a:cs typeface="Avenir Book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686578" y="3454767"/>
            <a:ext cx="3297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 pitchFamily="36" charset="-128"/>
                <a:cs typeface="Avenir Book"/>
              </a:rPr>
              <a:t>Accuracy (Hit Rate)</a:t>
            </a: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1333500" y="1562100"/>
          <a:ext cx="7429500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 flipH="1">
            <a:off x="5638800" y="1371600"/>
            <a:ext cx="1481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 pitchFamily="36" charset="-128"/>
                <a:cs typeface="Avenir Book"/>
              </a:rPr>
              <a:t>N = 56,081</a:t>
            </a:r>
          </a:p>
        </p:txBody>
      </p:sp>
      <p:sp>
        <p:nvSpPr>
          <p:cNvPr id="9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4925" y="152400"/>
            <a:ext cx="9077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Airport Scanner Smartphone App</a:t>
            </a:r>
          </a:p>
        </p:txBody>
      </p:sp>
    </p:spTree>
    <p:extLst>
      <p:ext uri="{BB962C8B-B14F-4D97-AF65-F5344CB8AC3E}">
        <p14:creationId xmlns:p14="http://schemas.microsoft.com/office/powerpoint/2010/main" val="19532153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lysisMethodTemplate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7865" r="16234" b="10732"/>
          <a:stretch/>
        </p:blipFill>
        <p:spPr>
          <a:xfrm>
            <a:off x="533400" y="195365"/>
            <a:ext cx="8077200" cy="6053035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8" y="6172200"/>
            <a:ext cx="9077325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Participants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 rot="16200000">
            <a:off x="-4271962" y="2890837"/>
            <a:ext cx="9077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Trials</a:t>
            </a:r>
          </a:p>
        </p:txBody>
      </p:sp>
      <p:cxnSp>
        <p:nvCxnSpPr>
          <p:cNvPr id="12" name="Straight Connector 11"/>
          <p:cNvCxnSpPr>
            <a:stCxn id="2" idx="3"/>
            <a:endCxn id="2" idx="1"/>
          </p:cNvCxnSpPr>
          <p:nvPr/>
        </p:nvCxnSpPr>
        <p:spPr bwMode="auto">
          <a:xfrm flipH="1">
            <a:off x="533400" y="3221883"/>
            <a:ext cx="807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 rot="5400000">
            <a:off x="7391400" y="1371600"/>
            <a:ext cx="297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Set Size 9 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 rot="5400000">
            <a:off x="7467600" y="4419600"/>
            <a:ext cx="297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Set Size 13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" y="228600"/>
            <a:ext cx="533400" cy="3581400"/>
            <a:chOff x="533400" y="228600"/>
            <a:chExt cx="533400" cy="35814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33400" y="228600"/>
              <a:ext cx="533400" cy="5334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33400" y="3276600"/>
              <a:ext cx="533400" cy="5334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6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lysisMethodTemplate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7865" r="16234" b="10732"/>
          <a:stretch/>
        </p:blipFill>
        <p:spPr>
          <a:xfrm>
            <a:off x="533400" y="195365"/>
            <a:ext cx="8077200" cy="6053035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8" y="6172200"/>
            <a:ext cx="9077325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Participants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 rot="16200000">
            <a:off x="-4271962" y="2890837"/>
            <a:ext cx="9077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Trials</a:t>
            </a:r>
          </a:p>
        </p:txBody>
      </p:sp>
      <p:cxnSp>
        <p:nvCxnSpPr>
          <p:cNvPr id="12" name="Straight Connector 11"/>
          <p:cNvCxnSpPr>
            <a:stCxn id="2" idx="3"/>
            <a:endCxn id="2" idx="1"/>
          </p:cNvCxnSpPr>
          <p:nvPr/>
        </p:nvCxnSpPr>
        <p:spPr bwMode="auto">
          <a:xfrm flipH="1">
            <a:off x="533400" y="3221883"/>
            <a:ext cx="807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 rot="5400000">
            <a:off x="7391400" y="1371600"/>
            <a:ext cx="297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Set Size 9 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 rot="5400000">
            <a:off x="7467600" y="4419600"/>
            <a:ext cx="297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Set Size 13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" y="228600"/>
            <a:ext cx="533400" cy="3581400"/>
            <a:chOff x="533400" y="228600"/>
            <a:chExt cx="533400" cy="35814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33400" y="228600"/>
              <a:ext cx="533400" cy="5334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33400" y="3276600"/>
              <a:ext cx="533400" cy="5334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65" name="Curved Left Arrow 64"/>
          <p:cNvSpPr/>
          <p:nvPr/>
        </p:nvSpPr>
        <p:spPr bwMode="auto">
          <a:xfrm>
            <a:off x="1219200" y="457200"/>
            <a:ext cx="1143000" cy="3352800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 bwMode="auto">
          <a:xfrm>
            <a:off x="2590800" y="1752600"/>
            <a:ext cx="3886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90000"/>
                  </a:srgbClr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To set true effect to null, flip half the trials between conditions</a:t>
            </a:r>
          </a:p>
        </p:txBody>
      </p:sp>
    </p:spTree>
    <p:extLst>
      <p:ext uri="{BB962C8B-B14F-4D97-AF65-F5344CB8AC3E}">
        <p14:creationId xmlns:p14="http://schemas.microsoft.com/office/powerpoint/2010/main" val="26929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lysisMethodTemplate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7865" r="16234" b="10732"/>
          <a:stretch/>
        </p:blipFill>
        <p:spPr>
          <a:xfrm>
            <a:off x="533400" y="195365"/>
            <a:ext cx="8077200" cy="6053035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8" y="6172200"/>
            <a:ext cx="9077325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Participants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 rot="16200000">
            <a:off x="-4271962" y="2890837"/>
            <a:ext cx="9077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Trials</a:t>
            </a:r>
          </a:p>
        </p:txBody>
      </p:sp>
      <p:cxnSp>
        <p:nvCxnSpPr>
          <p:cNvPr id="12" name="Straight Connector 11"/>
          <p:cNvCxnSpPr>
            <a:stCxn id="2" idx="3"/>
            <a:endCxn id="2" idx="1"/>
          </p:cNvCxnSpPr>
          <p:nvPr/>
        </p:nvCxnSpPr>
        <p:spPr bwMode="auto">
          <a:xfrm flipH="1">
            <a:off x="533400" y="3221883"/>
            <a:ext cx="807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 rot="5400000">
            <a:off x="7391400" y="1371600"/>
            <a:ext cx="297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Set Size 9 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 rot="5400000">
            <a:off x="7467600" y="4419600"/>
            <a:ext cx="297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Set Size 13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" y="228600"/>
            <a:ext cx="533400" cy="3581400"/>
            <a:chOff x="533400" y="228600"/>
            <a:chExt cx="533400" cy="35814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33400" y="228600"/>
              <a:ext cx="533400" cy="5334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33400" y="3276600"/>
              <a:ext cx="533400" cy="5334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66800" y="228600"/>
            <a:ext cx="7467600" cy="3581400"/>
            <a:chOff x="1066800" y="228600"/>
            <a:chExt cx="7467600" cy="3581400"/>
          </a:xfrm>
        </p:grpSpPr>
        <p:grpSp>
          <p:nvGrpSpPr>
            <p:cNvPr id="20" name="Group 19"/>
            <p:cNvGrpSpPr/>
            <p:nvPr/>
          </p:nvGrpSpPr>
          <p:grpSpPr>
            <a:xfrm>
              <a:off x="1066800" y="228600"/>
              <a:ext cx="533400" cy="3581400"/>
              <a:chOff x="533400" y="228600"/>
              <a:chExt cx="533400" cy="35814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600200" y="228600"/>
              <a:ext cx="533400" cy="3581400"/>
              <a:chOff x="533400" y="228600"/>
              <a:chExt cx="533400" cy="3581400"/>
            </a:xfrm>
          </p:grpSpPr>
          <p:sp>
            <p:nvSpPr>
              <p:cNvPr id="27" name="Rectangle 26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133600" y="228600"/>
              <a:ext cx="533400" cy="3581400"/>
              <a:chOff x="533400" y="228600"/>
              <a:chExt cx="533400" cy="3581400"/>
            </a:xfrm>
          </p:grpSpPr>
          <p:sp>
            <p:nvSpPr>
              <p:cNvPr id="30" name="Rectangle 29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667000" y="228600"/>
              <a:ext cx="533400" cy="3581400"/>
              <a:chOff x="533400" y="228600"/>
              <a:chExt cx="533400" cy="3581400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200400" y="228600"/>
              <a:ext cx="533400" cy="3581400"/>
              <a:chOff x="533400" y="228600"/>
              <a:chExt cx="533400" cy="3581400"/>
            </a:xfrm>
          </p:grpSpPr>
          <p:sp>
            <p:nvSpPr>
              <p:cNvPr id="36" name="Rectangle 35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733800" y="228600"/>
              <a:ext cx="533400" cy="3581400"/>
              <a:chOff x="533400" y="228600"/>
              <a:chExt cx="533400" cy="3581400"/>
            </a:xfrm>
          </p:grpSpPr>
          <p:sp>
            <p:nvSpPr>
              <p:cNvPr id="39" name="Rectangle 38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267200" y="228600"/>
              <a:ext cx="533400" cy="3581400"/>
              <a:chOff x="533400" y="228600"/>
              <a:chExt cx="533400" cy="3581400"/>
            </a:xfrm>
          </p:grpSpPr>
          <p:sp>
            <p:nvSpPr>
              <p:cNvPr id="42" name="Rectangle 41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800600" y="228600"/>
              <a:ext cx="533400" cy="3581400"/>
              <a:chOff x="533400" y="228600"/>
              <a:chExt cx="533400" cy="3581400"/>
            </a:xfrm>
          </p:grpSpPr>
          <p:sp>
            <p:nvSpPr>
              <p:cNvPr id="45" name="Rectangle 44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5334000" y="228600"/>
              <a:ext cx="533400" cy="3581400"/>
              <a:chOff x="533400" y="228600"/>
              <a:chExt cx="533400" cy="3581400"/>
            </a:xfrm>
          </p:grpSpPr>
          <p:sp>
            <p:nvSpPr>
              <p:cNvPr id="48" name="Rectangle 47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5867400" y="228600"/>
              <a:ext cx="533400" cy="3581400"/>
              <a:chOff x="533400" y="228600"/>
              <a:chExt cx="533400" cy="3581400"/>
            </a:xfrm>
          </p:grpSpPr>
          <p:sp>
            <p:nvSpPr>
              <p:cNvPr id="51" name="Rectangle 50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400800" y="228600"/>
              <a:ext cx="533400" cy="3581400"/>
              <a:chOff x="533400" y="228600"/>
              <a:chExt cx="533400" cy="3581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934200" y="228600"/>
              <a:ext cx="533400" cy="3581400"/>
              <a:chOff x="533400" y="228600"/>
              <a:chExt cx="533400" cy="3581400"/>
            </a:xfrm>
          </p:grpSpPr>
          <p:sp>
            <p:nvSpPr>
              <p:cNvPr id="57" name="Rectangle 56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7467600" y="228600"/>
              <a:ext cx="533400" cy="3581400"/>
              <a:chOff x="533400" y="228600"/>
              <a:chExt cx="533400" cy="3581400"/>
            </a:xfrm>
          </p:grpSpPr>
          <p:sp>
            <p:nvSpPr>
              <p:cNvPr id="60" name="Rectangle 59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8001000" y="228600"/>
              <a:ext cx="533400" cy="3581400"/>
              <a:chOff x="533400" y="228600"/>
              <a:chExt cx="533400" cy="3581400"/>
            </a:xfrm>
          </p:grpSpPr>
          <p:sp>
            <p:nvSpPr>
              <p:cNvPr id="63" name="Rectangle 62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2402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Analysis software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600200" y="6096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8382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54E650-F8CB-CC4C-A1B5-567487BD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4948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B85382-1BE8-E544-B8CC-55E5AB726E5E}"/>
              </a:ext>
            </a:extLst>
          </p:cNvPr>
          <p:cNvSpPr/>
          <p:nvPr/>
        </p:nvSpPr>
        <p:spPr>
          <a:xfrm>
            <a:off x="0" y="5562600"/>
            <a:ext cx="9144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Python is free and </a:t>
            </a:r>
            <a:r>
              <a:rPr lang="en-US" sz="2800" dirty="0" err="1">
                <a:solidFill>
                  <a:srgbClr val="000000"/>
                </a:solidFill>
              </a:rPr>
              <a:t>numpy</a:t>
            </a:r>
            <a:r>
              <a:rPr lang="en-US" sz="2800" dirty="0">
                <a:solidFill>
                  <a:srgbClr val="000000"/>
                </a:solidFill>
              </a:rPr>
              <a:t> is </a:t>
            </a:r>
            <a:r>
              <a:rPr lang="en-US" sz="2800" dirty="0" err="1">
                <a:solidFill>
                  <a:srgbClr val="000000"/>
                </a:solidFill>
              </a:rPr>
              <a:t>Matlab</a:t>
            </a:r>
            <a:r>
              <a:rPr lang="en-US" sz="2800" dirty="0">
                <a:solidFill>
                  <a:srgbClr val="000000"/>
                </a:solidFill>
              </a:rPr>
              <a:t> with different brackets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Always Google problems! </a:t>
            </a:r>
            <a:r>
              <a:rPr lang="en-US" sz="2800" dirty="0" err="1">
                <a:solidFill>
                  <a:srgbClr val="000000"/>
                </a:solidFill>
              </a:rPr>
              <a:t>Github</a:t>
            </a:r>
            <a:r>
              <a:rPr lang="en-US" sz="2800" dirty="0">
                <a:solidFill>
                  <a:srgbClr val="000000"/>
                </a:solidFill>
              </a:rPr>
              <a:t> and </a:t>
            </a:r>
            <a:r>
              <a:rPr lang="en-US" sz="2800" dirty="0" err="1">
                <a:solidFill>
                  <a:srgbClr val="000000"/>
                </a:solidFill>
              </a:rPr>
              <a:t>StackOverflow</a:t>
            </a:r>
            <a:r>
              <a:rPr lang="en-US" sz="2800" dirty="0">
                <a:solidFill>
                  <a:srgbClr val="000000"/>
                </a:solidFill>
              </a:rPr>
              <a:t> users have usually already complained and fixed it.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121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Analysis architecture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600200" y="6096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8382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38C05-D96A-EC46-8834-96F3704F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805"/>
            <a:ext cx="5135823" cy="34927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77B521-2AA1-E546-A8E8-D2C09523EAF5}"/>
              </a:ext>
            </a:extLst>
          </p:cNvPr>
          <p:cNvSpPr/>
          <p:nvPr/>
        </p:nvSpPr>
        <p:spPr>
          <a:xfrm>
            <a:off x="-28353" y="876173"/>
            <a:ext cx="50575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Colonial One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Supercomputer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437AC0-779F-714B-887A-BA5F977D9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057400"/>
            <a:ext cx="3595447" cy="35052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C1487-033B-0E4A-AB35-D0E84A3D92A6}"/>
              </a:ext>
            </a:extLst>
          </p:cNvPr>
          <p:cNvSpPr/>
          <p:nvPr/>
        </p:nvSpPr>
        <p:spPr>
          <a:xfrm>
            <a:off x="4696047" y="1117937"/>
            <a:ext cx="50575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GPU Parallelization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B7D7A0-9205-2844-B4C7-467E0CBADC48}"/>
              </a:ext>
            </a:extLst>
          </p:cNvPr>
          <p:cNvSpPr/>
          <p:nvPr/>
        </p:nvSpPr>
        <p:spPr bwMode="auto">
          <a:xfrm>
            <a:off x="76200" y="2438400"/>
            <a:ext cx="4724400" cy="533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699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Adding participants inflates FDR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391400" y="5257800"/>
            <a:ext cx="228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00200" y="6096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5638800"/>
            <a:ext cx="1676400" cy="2965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044686" cy="457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638800"/>
            <a:ext cx="1676400" cy="2965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0" y="8382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57600" y="1066800"/>
            <a:ext cx="12192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81600" y="1524000"/>
            <a:ext cx="37338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731520" y="1472184"/>
            <a:ext cx="3810000" cy="381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7463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Adding participants inflates FDR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391400" y="5257800"/>
            <a:ext cx="228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00200" y="6096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5638800"/>
            <a:ext cx="1676400" cy="2965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044686" cy="457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638800"/>
            <a:ext cx="1676400" cy="2965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0" y="8382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57600" y="1066800"/>
            <a:ext cx="12192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181600" y="1524000"/>
            <a:ext cx="37338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8974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Adding participants inflates FDR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391400" y="5257800"/>
            <a:ext cx="228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00200" y="6096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5638800"/>
            <a:ext cx="1676400" cy="2965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044686" cy="457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5638800"/>
            <a:ext cx="1676400" cy="2965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0" y="8382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57600" y="1066800"/>
            <a:ext cx="12192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906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Outline</a:t>
            </a:r>
          </a:p>
        </p:txBody>
      </p:sp>
      <p:sp>
        <p:nvSpPr>
          <p:cNvPr id="10" name="Text Placeholder 9"/>
          <p:cNvSpPr txBox="1">
            <a:spLocks/>
          </p:cNvSpPr>
          <p:nvPr/>
        </p:nvSpPr>
        <p:spPr>
          <a:xfrm>
            <a:off x="533400" y="1143000"/>
            <a:ext cx="8077200" cy="579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chemeClr val="accent3"/>
                </a:solidFill>
                <a:latin typeface="Avenir Book"/>
                <a:cs typeface="Avenir Book"/>
              </a:rPr>
              <a:t>	</a:t>
            </a: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Improving scientific practice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	</a:t>
            </a:r>
            <a:r>
              <a:rPr lang="en-US" sz="1600" dirty="0">
                <a:solidFill>
                  <a:schemeClr val="accent3"/>
                </a:solidFill>
                <a:latin typeface="Avenir Book"/>
                <a:cs typeface="Avenir Book"/>
              </a:rPr>
              <a:t>Modelling post-hoc research practices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chemeClr val="accent3"/>
                </a:solidFill>
                <a:latin typeface="Avenir Book"/>
                <a:cs typeface="Avenir Book"/>
              </a:rPr>
              <a:t>	Mechanical Turk pipeline for behavior	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chemeClr val="accent3"/>
                </a:solidFill>
                <a:latin typeface="Avenir Book"/>
                <a:cs typeface="Avenir Book"/>
              </a:rPr>
              <a:t>	Estimating a priori power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chemeClr val="accent3"/>
                </a:solidFill>
                <a:latin typeface="Avenir Book"/>
                <a:cs typeface="Avenir Book"/>
              </a:rPr>
              <a:t>	Decomposing RT to increase power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		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	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00050" lvl="1" indent="0">
              <a:lnSpc>
                <a:spcPct val="90000"/>
              </a:lnSpc>
              <a:buNone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Deeply scary things to consider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	</a:t>
            </a:r>
            <a:r>
              <a:rPr lang="en-US" sz="1600" dirty="0">
                <a:solidFill>
                  <a:schemeClr val="accent3"/>
                </a:solidFill>
                <a:latin typeface="Avenir Book"/>
                <a:cs typeface="Avenir Book"/>
              </a:rPr>
              <a:t>The ever increasing skill set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chemeClr val="accent3"/>
                </a:solidFill>
                <a:latin typeface="Avenir Book"/>
                <a:cs typeface="Avenir Book"/>
              </a:rPr>
              <a:t>	Mo’ data, Mo’ problems</a:t>
            </a:r>
          </a:p>
        </p:txBody>
      </p:sp>
    </p:spTree>
    <p:extLst>
      <p:ext uri="{BB962C8B-B14F-4D97-AF65-F5344CB8AC3E}">
        <p14:creationId xmlns:p14="http://schemas.microsoft.com/office/powerpoint/2010/main" val="3106879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Retaining pilots inflates FDR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315200" y="1143000"/>
            <a:ext cx="228600" cy="472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5400000">
            <a:off x="4457700" y="-1409700"/>
            <a:ext cx="228600" cy="5486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828800" y="8382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943600" y="838200"/>
            <a:ext cx="16764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869" y="5715000"/>
            <a:ext cx="1709531" cy="302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19200"/>
            <a:ext cx="8852734" cy="449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269" y="5715000"/>
            <a:ext cx="1709531" cy="3024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76200" y="10668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343400" y="11430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276600" y="1219200"/>
            <a:ext cx="10668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0570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76200"/>
            <a:ext cx="9077325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The three practices combined </a:t>
            </a:r>
            <a:r>
              <a:rPr lang="is-IS" sz="3600" dirty="0">
                <a:solidFill>
                  <a:srgbClr val="000000"/>
                </a:solidFill>
                <a:latin typeface="Avenir Book"/>
                <a:cs typeface="Avenir Book"/>
              </a:rPr>
              <a:t>…</a:t>
            </a:r>
            <a:endParaRPr lang="en-US" sz="36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22" name="Picture 21" descr="Screen Shot 2016-10-28 at 9.54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543800" cy="54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15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76200"/>
            <a:ext cx="9077325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Reversing an effect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686581" y="3454767"/>
            <a:ext cx="3297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venir Book"/>
                <a:cs typeface="Avenir Book"/>
              </a:rPr>
              <a:t>Accuracy (Hit Rate)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371600" y="1524000"/>
          <a:ext cx="7247467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 flipH="1">
            <a:off x="6523514" y="5105400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venir Book"/>
                <a:cs typeface="Avenir Book"/>
              </a:rPr>
              <a:t>Error bars = 95% CIs</a:t>
            </a:r>
          </a:p>
        </p:txBody>
      </p:sp>
    </p:spTree>
    <p:extLst>
      <p:ext uri="{BB962C8B-B14F-4D97-AF65-F5344CB8AC3E}">
        <p14:creationId xmlns:p14="http://schemas.microsoft.com/office/powerpoint/2010/main" val="390688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 animBg="0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FC85407-47EF-2D4A-98C0-63FDDED07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044686" cy="457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A220EF9-5004-E148-B1C6-E308996DB6C4}"/>
              </a:ext>
            </a:extLst>
          </p:cNvPr>
          <p:cNvSpPr/>
          <p:nvPr/>
        </p:nvSpPr>
        <p:spPr bwMode="auto">
          <a:xfrm>
            <a:off x="0" y="3810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A448B4-294F-C74A-9E4E-E271F2567B1D}"/>
              </a:ext>
            </a:extLst>
          </p:cNvPr>
          <p:cNvSpPr/>
          <p:nvPr/>
        </p:nvSpPr>
        <p:spPr bwMode="auto">
          <a:xfrm>
            <a:off x="3657600" y="533400"/>
            <a:ext cx="12192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Avoidance, Correction and Transparency (ACT) 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391400" y="5257800"/>
            <a:ext cx="228600" cy="609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00200" y="609600"/>
            <a:ext cx="533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037407"/>
            <a:ext cx="1676400" cy="296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5037407"/>
            <a:ext cx="1676400" cy="296593"/>
          </a:xfrm>
          <a:prstGeom prst="rect">
            <a:avLst/>
          </a:prstGeom>
        </p:spPr>
      </p:pic>
      <p:sp>
        <p:nvSpPr>
          <p:cNvPr id="17" name="Title 7">
            <a:extLst>
              <a:ext uri="{FF2B5EF4-FFF2-40B4-BE49-F238E27FC236}">
                <a16:creationId xmlns:a16="http://schemas.microsoft.com/office/drawing/2014/main" id="{CA02B1F2-ADC4-7C48-9550-DFD772219FD2}"/>
              </a:ext>
            </a:extLst>
          </p:cNvPr>
          <p:cNvSpPr txBox="1">
            <a:spLocks/>
          </p:cNvSpPr>
          <p:nvPr/>
        </p:nvSpPr>
        <p:spPr bwMode="auto">
          <a:xfrm>
            <a:off x="0" y="56388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>
                <a:solidFill>
                  <a:srgbClr val="FF0000"/>
                </a:solidFill>
                <a:latin typeface="Avenir Book"/>
                <a:cs typeface="Avenir Book"/>
              </a:rPr>
              <a:t>Avoid these practices when possible.</a:t>
            </a:r>
          </a:p>
          <a:p>
            <a:r>
              <a:rPr lang="en-US" sz="3200" kern="0" dirty="0">
                <a:solidFill>
                  <a:srgbClr val="FF0000"/>
                </a:solidFill>
                <a:latin typeface="Avenir Book"/>
                <a:cs typeface="Avenir Book"/>
              </a:rPr>
              <a:t>Correct when necessary.</a:t>
            </a:r>
          </a:p>
          <a:p>
            <a:r>
              <a:rPr lang="en-US" sz="3200" kern="0" dirty="0">
                <a:solidFill>
                  <a:srgbClr val="FF0000"/>
                </a:solidFill>
                <a:latin typeface="Avenir Book"/>
                <a:cs typeface="Avenir Book"/>
              </a:rPr>
              <a:t>Transparently report what you did!</a:t>
            </a:r>
          </a:p>
        </p:txBody>
      </p:sp>
    </p:spTree>
    <p:extLst>
      <p:ext uri="{BB962C8B-B14F-4D97-AF65-F5344CB8AC3E}">
        <p14:creationId xmlns:p14="http://schemas.microsoft.com/office/powerpoint/2010/main" val="215988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0"/>
            <a:ext cx="3271109" cy="263175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9498BE8-C208-704C-A305-42CBD66AF7E3}"/>
              </a:ext>
            </a:extLst>
          </p:cNvPr>
          <p:cNvGrpSpPr/>
          <p:nvPr/>
        </p:nvGrpSpPr>
        <p:grpSpPr>
          <a:xfrm>
            <a:off x="464743" y="152400"/>
            <a:ext cx="8214513" cy="2168747"/>
            <a:chOff x="228600" y="4038600"/>
            <a:chExt cx="8214513" cy="2168747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68C18166-169E-2547-8AF6-62EE7307E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5584" r="78737"/>
            <a:stretch/>
          </p:blipFill>
          <p:spPr>
            <a:xfrm>
              <a:off x="228600" y="4610654"/>
              <a:ext cx="1616849" cy="1596693"/>
            </a:xfrm>
            <a:prstGeom prst="rect">
              <a:avLst/>
            </a:prstGeom>
          </p:spPr>
        </p:pic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2AB333FC-B240-F64B-80B9-40CC3A4E9AA4}"/>
                </a:ext>
              </a:extLst>
            </p:cNvPr>
            <p:cNvGrpSpPr/>
            <p:nvPr/>
          </p:nvGrpSpPr>
          <p:grpSpPr>
            <a:xfrm>
              <a:off x="2407260" y="4038600"/>
              <a:ext cx="2164740" cy="2168747"/>
              <a:chOff x="1949994" y="2315070"/>
              <a:chExt cx="2164740" cy="2168747"/>
            </a:xfrm>
          </p:grpSpPr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A0A346D0-A154-B34F-A2B3-79CC4317EF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5674" t="-1079" r="47561" b="1"/>
              <a:stretch/>
            </p:blipFill>
            <p:spPr>
              <a:xfrm>
                <a:off x="1949994" y="2315070"/>
                <a:ext cx="2035220" cy="2168747"/>
              </a:xfrm>
              <a:prstGeom prst="rect">
                <a:avLst/>
              </a:prstGeom>
            </p:spPr>
          </p:pic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3F4C762-85C9-4545-B250-8F978679C301}"/>
                  </a:ext>
                </a:extLst>
              </p:cNvPr>
              <p:cNvSpPr/>
              <p:nvPr/>
            </p:nvSpPr>
            <p:spPr>
              <a:xfrm>
                <a:off x="3595485" y="3439530"/>
                <a:ext cx="519249" cy="458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620" dirty="0"/>
              </a:p>
            </p:txBody>
          </p:sp>
        </p:grp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2DEE33B8-7778-644D-8459-D093AFAE56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266" t="25584" r="25722"/>
            <a:stretch/>
          </p:blipFill>
          <p:spPr>
            <a:xfrm>
              <a:off x="4638745" y="4610654"/>
              <a:ext cx="1673816" cy="1596693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F20BA63E-8E6D-0C48-B971-5620D8DDE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9616" t="25584" r="23"/>
            <a:stretch/>
          </p:blipFill>
          <p:spPr>
            <a:xfrm>
              <a:off x="6894832" y="4610654"/>
              <a:ext cx="1548281" cy="1596693"/>
            </a:xfrm>
            <a:prstGeom prst="rect">
              <a:avLst/>
            </a:prstGeom>
          </p:spPr>
        </p:pic>
        <p:sp>
          <p:nvSpPr>
            <p:cNvPr id="143" name="Right Arrow 142">
              <a:extLst>
                <a:ext uri="{FF2B5EF4-FFF2-40B4-BE49-F238E27FC236}">
                  <a16:creationId xmlns:a16="http://schemas.microsoft.com/office/drawing/2014/main" id="{6CC77E6E-C117-494F-9DC0-10DF39E7C732}"/>
                </a:ext>
              </a:extLst>
            </p:cNvPr>
            <p:cNvSpPr/>
            <p:nvPr/>
          </p:nvSpPr>
          <p:spPr>
            <a:xfrm>
              <a:off x="1886787" y="5334000"/>
              <a:ext cx="499594" cy="215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44" name="Right Arrow 143">
              <a:extLst>
                <a:ext uri="{FF2B5EF4-FFF2-40B4-BE49-F238E27FC236}">
                  <a16:creationId xmlns:a16="http://schemas.microsoft.com/office/drawing/2014/main" id="{64183F09-D31A-1444-BDB9-D42B0CD04B67}"/>
                </a:ext>
              </a:extLst>
            </p:cNvPr>
            <p:cNvSpPr/>
            <p:nvPr/>
          </p:nvSpPr>
          <p:spPr>
            <a:xfrm>
              <a:off x="4114800" y="5334000"/>
              <a:ext cx="499594" cy="215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45" name="Right Arrow 144">
              <a:extLst>
                <a:ext uri="{FF2B5EF4-FFF2-40B4-BE49-F238E27FC236}">
                  <a16:creationId xmlns:a16="http://schemas.microsoft.com/office/drawing/2014/main" id="{0473DC76-900F-E34C-84B5-3266D89FC15E}"/>
                </a:ext>
              </a:extLst>
            </p:cNvPr>
            <p:cNvSpPr/>
            <p:nvPr/>
          </p:nvSpPr>
          <p:spPr>
            <a:xfrm>
              <a:off x="6324600" y="5334000"/>
              <a:ext cx="499594" cy="2156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146" name="Text Placeholder 9">
            <a:extLst>
              <a:ext uri="{FF2B5EF4-FFF2-40B4-BE49-F238E27FC236}">
                <a16:creationId xmlns:a16="http://schemas.microsoft.com/office/drawing/2014/main" id="{0F1654D8-364C-B04C-8A81-5482A9E5F6E8}"/>
              </a:ext>
            </a:extLst>
          </p:cNvPr>
          <p:cNvSpPr txBox="1">
            <a:spLocks/>
          </p:cNvSpPr>
          <p:nvPr/>
        </p:nvSpPr>
        <p:spPr>
          <a:xfrm>
            <a:off x="0" y="2209800"/>
            <a:ext cx="9144000" cy="1447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1 Week: JavaScript Implementation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4 Hours: Testing and Logging (5-10 Participants)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2 Days: Data Collection  (50 Participants, &lt;500$ total cost)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9ECFA572-CEF3-D54D-8592-91B471E5D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831397"/>
            <a:ext cx="3526010" cy="27980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74D5B4-908A-A545-A282-748A9D58D52C}"/>
              </a:ext>
            </a:extLst>
          </p:cNvPr>
          <p:cNvSpPr/>
          <p:nvPr/>
        </p:nvSpPr>
        <p:spPr bwMode="auto">
          <a:xfrm>
            <a:off x="2622524" y="152400"/>
            <a:ext cx="2056099" cy="5720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9" name="Title 7">
            <a:extLst>
              <a:ext uri="{FF2B5EF4-FFF2-40B4-BE49-F238E27FC236}">
                <a16:creationId xmlns:a16="http://schemas.microsoft.com/office/drawing/2014/main" id="{1BECB9A4-C341-524F-BE26-FF5D083418D1}"/>
              </a:ext>
            </a:extLst>
          </p:cNvPr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>
                <a:solidFill>
                  <a:srgbClr val="000000"/>
                </a:solidFill>
                <a:latin typeface="Avenir Book"/>
                <a:cs typeface="Avenir Book"/>
              </a:rPr>
              <a:t>New pipeline applied and bad practices avoided!</a:t>
            </a:r>
          </a:p>
        </p:txBody>
      </p:sp>
      <p:sp>
        <p:nvSpPr>
          <p:cNvPr id="148" name="Title 7">
            <a:extLst>
              <a:ext uri="{FF2B5EF4-FFF2-40B4-BE49-F238E27FC236}">
                <a16:creationId xmlns:a16="http://schemas.microsoft.com/office/drawing/2014/main" id="{B0680274-1629-F34C-B664-D47568C2B9D5}"/>
              </a:ext>
            </a:extLst>
          </p:cNvPr>
          <p:cNvSpPr txBox="1">
            <a:spLocks/>
          </p:cNvSpPr>
          <p:nvPr/>
        </p:nvSpPr>
        <p:spPr bwMode="auto">
          <a:xfrm>
            <a:off x="6886045" y="3581400"/>
            <a:ext cx="2410355" cy="284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>
                <a:solidFill>
                  <a:srgbClr val="FF0000"/>
                </a:solidFill>
                <a:latin typeface="Avenir Book"/>
                <a:cs typeface="Avenir Book"/>
              </a:rPr>
              <a:t>Tuesday Morning Talk 9:15AM, 51.15</a:t>
            </a:r>
          </a:p>
        </p:txBody>
      </p:sp>
    </p:spTree>
    <p:extLst>
      <p:ext uri="{BB962C8B-B14F-4D97-AF65-F5344CB8AC3E}">
        <p14:creationId xmlns:p14="http://schemas.microsoft.com/office/powerpoint/2010/main" val="6686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build="p"/>
      <p:bldP spid="1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0"/>
            <a:ext cx="9077325" cy="685800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Avenir Book"/>
                <a:cs typeface="Avenir Book"/>
              </a:rPr>
              <a:t>The </a:t>
            </a:r>
            <a:r>
              <a:rPr lang="en-US" sz="2800" dirty="0" err="1">
                <a:solidFill>
                  <a:srgbClr val="000000"/>
                </a:solidFill>
                <a:latin typeface="Avenir Book"/>
                <a:cs typeface="Avenir Book"/>
              </a:rPr>
              <a:t>Filedrawer</a:t>
            </a:r>
            <a:r>
              <a:rPr lang="en-US" sz="2800" dirty="0">
                <a:solidFill>
                  <a:srgbClr val="000000"/>
                </a:solidFill>
                <a:latin typeface="Avenir Book"/>
                <a:cs typeface="Avenir Book"/>
              </a:rPr>
              <a:t> Problem: False Discovery Rate Inflation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2514600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venir Book"/>
                <a:cs typeface="Avenir Book"/>
              </a:rPr>
              <a:t>Creates an ambiguity as to whether a published result indicates a replicable difference between conditions.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C48A5-A4D9-AC49-9248-ACBC6347C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821392"/>
            <a:ext cx="5882421" cy="54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66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-76200"/>
            <a:ext cx="9077325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Dealing with the </a:t>
            </a:r>
            <a:r>
              <a:rPr lang="en-US" sz="3600" dirty="0" err="1">
                <a:solidFill>
                  <a:srgbClr val="000000"/>
                </a:solidFill>
                <a:latin typeface="Avenir Book"/>
                <a:cs typeface="Avenir Book"/>
              </a:rPr>
              <a:t>filedrawer</a:t>
            </a:r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 problem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81659" y="685800"/>
            <a:ext cx="1780682" cy="2614077"/>
            <a:chOff x="811782" y="2234351"/>
            <a:chExt cx="1780682" cy="2614077"/>
          </a:xfrm>
        </p:grpSpPr>
        <p:sp>
          <p:nvSpPr>
            <p:cNvPr id="6" name="Rectangle 5"/>
            <p:cNvSpPr/>
            <p:nvPr/>
          </p:nvSpPr>
          <p:spPr>
            <a:xfrm>
              <a:off x="811782" y="2234351"/>
              <a:ext cx="1780682" cy="1060616"/>
            </a:xfrm>
            <a:prstGeom prst="rect">
              <a:avLst/>
            </a:prstGeom>
            <a:noFill/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  <a:latin typeface="Avenir Book"/>
                  <a:cs typeface="Avenir Book"/>
                </a:rPr>
                <a:t>Methods &amp; Data Collection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11782" y="3787812"/>
              <a:ext cx="1780682" cy="1060616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  <a:latin typeface="Avenir Book"/>
                  <a:cs typeface="Avenir Book"/>
                </a:rPr>
                <a:t>Results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5400000">
              <a:off x="1413341" y="3328376"/>
              <a:ext cx="577565" cy="510748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30726" y="2668362"/>
            <a:ext cx="1799900" cy="1124521"/>
            <a:chOff x="7146545" y="4261497"/>
            <a:chExt cx="1799900" cy="1124521"/>
          </a:xfrm>
        </p:grpSpPr>
        <p:sp>
          <p:nvSpPr>
            <p:cNvPr id="23" name="Right Arrow 22"/>
            <p:cNvSpPr/>
            <p:nvPr/>
          </p:nvSpPr>
          <p:spPr>
            <a:xfrm rot="1638548">
              <a:off x="7146545" y="4875270"/>
              <a:ext cx="1312829" cy="510748"/>
            </a:xfrm>
            <a:prstGeom prst="rightArrow">
              <a:avLst>
                <a:gd name="adj1" fmla="val 41892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607019" y="4261497"/>
              <a:ext cx="1339426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venir Book"/>
                  <a:cs typeface="Avenir Book"/>
                </a:rPr>
                <a:t>Null Results: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venir Book"/>
                  <a:cs typeface="Avenir Book"/>
                </a:rPr>
                <a:t>Publication!!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9600" y="2643538"/>
            <a:ext cx="3185631" cy="3258426"/>
            <a:chOff x="609600" y="4572000"/>
            <a:chExt cx="3185631" cy="3258426"/>
          </a:xfrm>
        </p:grpSpPr>
        <p:grpSp>
          <p:nvGrpSpPr>
            <p:cNvPr id="26" name="Group 25"/>
            <p:cNvGrpSpPr/>
            <p:nvPr/>
          </p:nvGrpSpPr>
          <p:grpSpPr>
            <a:xfrm>
              <a:off x="1614861" y="4572000"/>
              <a:ext cx="2180370" cy="1164442"/>
              <a:chOff x="6847381" y="4113270"/>
              <a:chExt cx="2180370" cy="1164442"/>
            </a:xfrm>
          </p:grpSpPr>
          <p:sp>
            <p:nvSpPr>
              <p:cNvPr id="27" name="Right Arrow 26"/>
              <p:cNvSpPr/>
              <p:nvPr/>
            </p:nvSpPr>
            <p:spPr>
              <a:xfrm rot="19961452" flipH="1">
                <a:off x="7714922" y="4766964"/>
                <a:ext cx="1312829" cy="510748"/>
              </a:xfrm>
              <a:prstGeom prst="rightArrow">
                <a:avLst>
                  <a:gd name="adj1" fmla="val 41892"/>
                  <a:gd name="adj2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847381" y="4113270"/>
                <a:ext cx="1890339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Significant Results:</a:t>
                </a:r>
              </a:p>
              <a:p>
                <a:pPr algn="ctr"/>
                <a:r>
                  <a:rPr lang="en-US" sz="16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Publication!!</a:t>
                </a:r>
              </a:p>
            </p:txBody>
          </p:sp>
        </p:grpSp>
        <p:pic>
          <p:nvPicPr>
            <p:cNvPr id="2" name="Picture 1" descr="PB&amp;Rwe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257800"/>
              <a:ext cx="1938975" cy="2572626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</p:grpSp>
      <p:pic>
        <p:nvPicPr>
          <p:cNvPr id="18" name="Picture 17" descr="PB&amp;R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352800"/>
            <a:ext cx="1981200" cy="262865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15200" y="371246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venir Book"/>
                <a:cs typeface="Avenir Book"/>
              </a:rPr>
              <a:t>Of Nulls</a:t>
            </a:r>
          </a:p>
        </p:txBody>
      </p:sp>
      <p:sp>
        <p:nvSpPr>
          <p:cNvPr id="20" name="Text Placeholder 9"/>
          <p:cNvSpPr txBox="1">
            <a:spLocks/>
          </p:cNvSpPr>
          <p:nvPr/>
        </p:nvSpPr>
        <p:spPr>
          <a:xfrm>
            <a:off x="3276600" y="3733800"/>
            <a:ext cx="2590800" cy="2971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Problem: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The majority of nulls likely result from </a:t>
            </a:r>
          </a:p>
          <a:p>
            <a:pPr marL="457200" indent="-457200">
              <a:lnSpc>
                <a:spcPct val="90000"/>
              </a:lnSpc>
              <a:buAutoNum type="arabicParenR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low power and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2)   experimenter error</a:t>
            </a: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90874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0"/>
            <a:ext cx="9077325" cy="685800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Avenir Book"/>
                <a:cs typeface="Avenir Book"/>
              </a:rPr>
              <a:t>Post-hoc / Observed Power</a:t>
            </a:r>
          </a:p>
        </p:txBody>
      </p:sp>
      <p:sp>
        <p:nvSpPr>
          <p:cNvPr id="5" name="Text Placeholder 9"/>
          <p:cNvSpPr txBox="1">
            <a:spLocks/>
          </p:cNvSpPr>
          <p:nvPr/>
        </p:nvSpPr>
        <p:spPr>
          <a:xfrm>
            <a:off x="533400" y="1143000"/>
            <a:ext cx="8077200" cy="579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Contains unavoidable bias: overestimating and underestimating power systematically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Constrained to be proportional to the observed p-value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Leads to the conclusion that null results with nearly significant p-values are highly likely to be reliable nulls because there was sufficient power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This is obviously silly.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4AC6A1-4EBB-CD47-B48A-A0DFC224262E}"/>
              </a:ext>
            </a:extLst>
          </p:cNvPr>
          <p:cNvSpPr/>
          <p:nvPr/>
        </p:nvSpPr>
        <p:spPr>
          <a:xfrm>
            <a:off x="2590800" y="6467868"/>
            <a:ext cx="6553200" cy="318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See Yuan and Maxwell 2005 for further discussion and details.</a:t>
            </a:r>
          </a:p>
        </p:txBody>
      </p:sp>
    </p:spTree>
    <p:extLst>
      <p:ext uri="{BB962C8B-B14F-4D97-AF65-F5344CB8AC3E}">
        <p14:creationId xmlns:p14="http://schemas.microsoft.com/office/powerpoint/2010/main" val="318619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681659" y="685800"/>
            <a:ext cx="1780682" cy="2614077"/>
            <a:chOff x="811782" y="2234351"/>
            <a:chExt cx="1780682" cy="2614077"/>
          </a:xfrm>
        </p:grpSpPr>
        <p:sp>
          <p:nvSpPr>
            <p:cNvPr id="6" name="Rectangle 5"/>
            <p:cNvSpPr/>
            <p:nvPr/>
          </p:nvSpPr>
          <p:spPr>
            <a:xfrm>
              <a:off x="811782" y="2234351"/>
              <a:ext cx="1780682" cy="1060616"/>
            </a:xfrm>
            <a:prstGeom prst="rect">
              <a:avLst/>
            </a:prstGeom>
            <a:noFill/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  <a:latin typeface="Avenir Book"/>
                  <a:cs typeface="Avenir Book"/>
                </a:rPr>
                <a:t>Methods &amp; Data Collection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11782" y="3787812"/>
              <a:ext cx="1780682" cy="1060616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  <a:latin typeface="Avenir Book"/>
                  <a:cs typeface="Avenir Book"/>
                </a:rPr>
                <a:t>Results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5400000">
              <a:off x="1413341" y="3328376"/>
              <a:ext cx="577565" cy="510748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30726" y="2668362"/>
            <a:ext cx="1799900" cy="1124521"/>
            <a:chOff x="7146545" y="4261497"/>
            <a:chExt cx="1799900" cy="1124521"/>
          </a:xfrm>
        </p:grpSpPr>
        <p:sp>
          <p:nvSpPr>
            <p:cNvPr id="23" name="Right Arrow 22"/>
            <p:cNvSpPr/>
            <p:nvPr/>
          </p:nvSpPr>
          <p:spPr>
            <a:xfrm rot="1638548">
              <a:off x="7146545" y="4875270"/>
              <a:ext cx="1312829" cy="510748"/>
            </a:xfrm>
            <a:prstGeom prst="rightArrow">
              <a:avLst>
                <a:gd name="adj1" fmla="val 41892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607019" y="4261497"/>
              <a:ext cx="1339426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venir Book"/>
                  <a:cs typeface="Avenir Book"/>
                </a:rPr>
                <a:t>Null Results: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venir Book"/>
                  <a:cs typeface="Avenir Book"/>
                </a:rPr>
                <a:t>Publication!!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9600" y="2643538"/>
            <a:ext cx="3185631" cy="3258426"/>
            <a:chOff x="609600" y="4572000"/>
            <a:chExt cx="3185631" cy="3258426"/>
          </a:xfrm>
        </p:grpSpPr>
        <p:grpSp>
          <p:nvGrpSpPr>
            <p:cNvPr id="26" name="Group 25"/>
            <p:cNvGrpSpPr/>
            <p:nvPr/>
          </p:nvGrpSpPr>
          <p:grpSpPr>
            <a:xfrm>
              <a:off x="1614861" y="4572000"/>
              <a:ext cx="2180370" cy="1164442"/>
              <a:chOff x="6847381" y="4113270"/>
              <a:chExt cx="2180370" cy="1164442"/>
            </a:xfrm>
          </p:grpSpPr>
          <p:sp>
            <p:nvSpPr>
              <p:cNvPr id="27" name="Right Arrow 26"/>
              <p:cNvSpPr/>
              <p:nvPr/>
            </p:nvSpPr>
            <p:spPr>
              <a:xfrm rot="19961452" flipH="1">
                <a:off x="7714922" y="4766964"/>
                <a:ext cx="1312829" cy="510748"/>
              </a:xfrm>
              <a:prstGeom prst="rightArrow">
                <a:avLst>
                  <a:gd name="adj1" fmla="val 41892"/>
                  <a:gd name="adj2" fmla="val 50000"/>
                </a:avLst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venir Book"/>
                  <a:cs typeface="Avenir Book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847381" y="4113270"/>
                <a:ext cx="1890339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Significant Results:</a:t>
                </a:r>
              </a:p>
              <a:p>
                <a:pPr algn="ctr"/>
                <a:r>
                  <a:rPr lang="en-US" sz="1600" dirty="0">
                    <a:solidFill>
                      <a:srgbClr val="000000"/>
                    </a:solidFill>
                    <a:latin typeface="Avenir Book"/>
                    <a:cs typeface="Avenir Book"/>
                  </a:rPr>
                  <a:t>Publication!!</a:t>
                </a:r>
              </a:p>
            </p:txBody>
          </p:sp>
        </p:grpSp>
        <p:pic>
          <p:nvPicPr>
            <p:cNvPr id="2" name="Picture 1" descr="PB&amp;Rwe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5257800"/>
              <a:ext cx="1938975" cy="2572626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</p:grpSp>
      <p:pic>
        <p:nvPicPr>
          <p:cNvPr id="18" name="Picture 17" descr="PB&amp;R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352800"/>
            <a:ext cx="1981200" cy="262865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315200" y="371246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venir Book"/>
                <a:cs typeface="Avenir Book"/>
              </a:rPr>
              <a:t>Of Nulls</a:t>
            </a:r>
          </a:p>
        </p:txBody>
      </p:sp>
      <p:sp>
        <p:nvSpPr>
          <p:cNvPr id="20" name="Text Placeholder 9"/>
          <p:cNvSpPr txBox="1">
            <a:spLocks/>
          </p:cNvSpPr>
          <p:nvPr/>
        </p:nvSpPr>
        <p:spPr>
          <a:xfrm>
            <a:off x="3276600" y="3733800"/>
            <a:ext cx="2590800" cy="2971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Solution: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en-US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a priori power analysis!!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1000" y="685800"/>
            <a:ext cx="3261832" cy="1066800"/>
            <a:chOff x="381000" y="685800"/>
            <a:chExt cx="3261832" cy="1066800"/>
          </a:xfrm>
        </p:grpSpPr>
        <p:sp>
          <p:nvSpPr>
            <p:cNvPr id="19" name="Text Placeholder 9"/>
            <p:cNvSpPr txBox="1">
              <a:spLocks/>
            </p:cNvSpPr>
            <p:nvPr/>
          </p:nvSpPr>
          <p:spPr>
            <a:xfrm>
              <a:off x="381000" y="685800"/>
              <a:ext cx="2590800" cy="10668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  <a:defRPr/>
              </a:pPr>
              <a:r>
                <a:rPr lang="en-US" sz="2000" dirty="0">
                  <a:solidFill>
                    <a:srgbClr val="FF0000"/>
                  </a:solidFill>
                  <a:latin typeface="Avenir Book"/>
                  <a:cs typeface="Avenir Book"/>
                </a:rPr>
                <a:t>Informs experimental design and increases the likelihood of running useful experiments</a:t>
              </a:r>
            </a:p>
            <a:p>
              <a:pPr marL="0" indent="0" algn="ctr">
                <a:lnSpc>
                  <a:spcPct val="90000"/>
                </a:lnSpc>
                <a:buNone/>
                <a:defRPr/>
              </a:pPr>
              <a:endParaRPr lang="en-US" sz="2000" dirty="0">
                <a:solidFill>
                  <a:srgbClr val="FF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2895600" y="990600"/>
              <a:ext cx="747232" cy="510748"/>
            </a:xfrm>
            <a:prstGeom prst="rightArrow">
              <a:avLst>
                <a:gd name="adj1" fmla="val 41892"/>
                <a:gd name="adj2" fmla="val 50000"/>
              </a:avLst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86968" y="685800"/>
            <a:ext cx="2590800" cy="2590800"/>
            <a:chOff x="381000" y="685800"/>
            <a:chExt cx="2590800" cy="2590800"/>
          </a:xfrm>
        </p:grpSpPr>
        <p:sp>
          <p:nvSpPr>
            <p:cNvPr id="28" name="Text Placeholder 9"/>
            <p:cNvSpPr txBox="1">
              <a:spLocks/>
            </p:cNvSpPr>
            <p:nvPr/>
          </p:nvSpPr>
          <p:spPr>
            <a:xfrm>
              <a:off x="381000" y="685800"/>
              <a:ext cx="2590800" cy="10668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90000"/>
                </a:lnSpc>
                <a:buNone/>
                <a:defRPr/>
              </a:pPr>
              <a:r>
                <a:rPr lang="en-US" sz="2000" dirty="0">
                  <a:solidFill>
                    <a:srgbClr val="FF0000"/>
                  </a:solidFill>
                  <a:latin typeface="Avenir Book"/>
                  <a:cs typeface="Avenir Book"/>
                </a:rPr>
                <a:t>Increases confidence that a null result is not the result of low power</a:t>
              </a:r>
            </a:p>
            <a:p>
              <a:pPr marL="0" indent="0" algn="ctr">
                <a:lnSpc>
                  <a:spcPct val="90000"/>
                </a:lnSpc>
                <a:buNone/>
                <a:defRPr/>
              </a:pPr>
              <a:endParaRPr lang="en-US" sz="2000" dirty="0">
                <a:solidFill>
                  <a:srgbClr val="FF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 rot="5400000">
              <a:off x="1040706" y="2373526"/>
              <a:ext cx="1295400" cy="510748"/>
            </a:xfrm>
            <a:prstGeom prst="rightArrow">
              <a:avLst>
                <a:gd name="adj1" fmla="val 41892"/>
                <a:gd name="adj2" fmla="val 50000"/>
              </a:avLst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1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Problems with a priori power estimation</a:t>
            </a:r>
          </a:p>
        </p:txBody>
      </p:sp>
      <p:sp>
        <p:nvSpPr>
          <p:cNvPr id="10" name="Text Placeholder 9"/>
          <p:cNvSpPr txBox="1">
            <a:spLocks/>
          </p:cNvSpPr>
          <p:nvPr/>
        </p:nvSpPr>
        <p:spPr>
          <a:xfrm>
            <a:off x="533400" y="1143000"/>
            <a:ext cx="8077200" cy="579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The equations underlying the analysis are extremely simple and dependent on assumptions and estimates that may not be available or hold in real data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	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Find N such that: </a:t>
            </a:r>
            <a:r>
              <a:rPr lang="en-US" sz="2400" b="1" i="1" dirty="0">
                <a:solidFill>
                  <a:srgbClr val="000000"/>
                </a:solidFill>
                <a:latin typeface="Avenir Book"/>
                <a:cs typeface="Avenir Book"/>
              </a:rPr>
              <a:t>Effect Size / (Std. Dev. / √N) &gt; 1.96</a:t>
            </a:r>
          </a:p>
          <a:p>
            <a:pPr marL="400050" lvl="1" indent="0">
              <a:lnSpc>
                <a:spcPct val="90000"/>
              </a:lnSpc>
              <a:buNone/>
              <a:defRPr/>
            </a:pPr>
            <a:endParaRPr lang="en-US" sz="16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The equations do not consider all of the design elements (e.g. number of trials) and analysis techniques (e.g. outlier removal, normalizations) that are typically applied in psychology experiments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00050" lvl="1" indent="0">
              <a:lnSpc>
                <a:spcPct val="90000"/>
              </a:lnSpc>
              <a:buNone/>
              <a:defRPr/>
            </a:pPr>
            <a:endParaRPr lang="en-US" sz="1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00050" lvl="1" indent="0">
              <a:lnSpc>
                <a:spcPct val="90000"/>
              </a:lnSpc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Avenir Book"/>
                <a:cs typeface="Avenir Book"/>
              </a:rPr>
              <a:t>	</a:t>
            </a:r>
            <a:endParaRPr lang="en-US" sz="2000" b="1" i="1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46292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28600"/>
            <a:ext cx="9077325" cy="685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Airport Scanner Smartphone App</a:t>
            </a:r>
          </a:p>
        </p:txBody>
      </p:sp>
      <p:pic>
        <p:nvPicPr>
          <p:cNvPr id="7" name="AirportScanner_Video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219200"/>
            <a:ext cx="3640667" cy="5461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76800" y="1238693"/>
            <a:ext cx="3687828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0000"/>
                </a:solidFill>
              </a:rPr>
              <a:t>As of 5/20/2017</a:t>
            </a:r>
          </a:p>
          <a:p>
            <a:pPr algn="ctr"/>
            <a:endParaRPr lang="en-US" sz="2800" b="1" i="1" u="sng" dirty="0">
              <a:solidFill>
                <a:srgbClr val="000000"/>
              </a:solidFill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&gt;12.3 million installs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~3.1 billion trials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3C72D0-FAC5-DE45-98A3-1D98F32F8481}"/>
              </a:ext>
            </a:extLst>
          </p:cNvPr>
          <p:cNvSpPr/>
          <p:nvPr/>
        </p:nvSpPr>
        <p:spPr>
          <a:xfrm>
            <a:off x="4839886" y="3949700"/>
            <a:ext cx="3687228" cy="2431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u="sng" dirty="0">
                <a:solidFill>
                  <a:srgbClr val="000000"/>
                </a:solidFill>
              </a:rPr>
              <a:t>As of 5/18/2018</a:t>
            </a:r>
          </a:p>
          <a:p>
            <a:pPr algn="ctr"/>
            <a:endParaRPr lang="en-US" sz="2800" b="1" i="1" u="sng" dirty="0">
              <a:solidFill>
                <a:srgbClr val="000000"/>
              </a:solidFill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&gt;14.4 million installs</a:t>
            </a:r>
          </a:p>
          <a:p>
            <a:pPr algn="ctr"/>
            <a:endParaRPr lang="en-US" sz="3200" dirty="0">
              <a:solidFill>
                <a:srgbClr val="000000"/>
              </a:solidFill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~3.6 billion trials</a:t>
            </a:r>
          </a:p>
        </p:txBody>
      </p:sp>
    </p:spTree>
    <p:extLst>
      <p:ext uri="{BB962C8B-B14F-4D97-AF65-F5344CB8AC3E}">
        <p14:creationId xmlns:p14="http://schemas.microsoft.com/office/powerpoint/2010/main" val="428673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lysisMethodTemplate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2" t="7865" r="16234" b="10732"/>
          <a:stretch/>
        </p:blipFill>
        <p:spPr>
          <a:xfrm>
            <a:off x="533400" y="195365"/>
            <a:ext cx="8077200" cy="6053035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8" y="6172200"/>
            <a:ext cx="9077325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Participants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 rot="16200000">
            <a:off x="-4271962" y="2890837"/>
            <a:ext cx="9077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Trials</a:t>
            </a:r>
          </a:p>
        </p:txBody>
      </p:sp>
      <p:cxnSp>
        <p:nvCxnSpPr>
          <p:cNvPr id="12" name="Straight Connector 11"/>
          <p:cNvCxnSpPr>
            <a:stCxn id="2" idx="3"/>
            <a:endCxn id="2" idx="1"/>
          </p:cNvCxnSpPr>
          <p:nvPr/>
        </p:nvCxnSpPr>
        <p:spPr bwMode="auto">
          <a:xfrm flipH="1">
            <a:off x="533400" y="3221883"/>
            <a:ext cx="807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 rot="5400000">
            <a:off x="7391400" y="1371600"/>
            <a:ext cx="297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Set Size 9 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 rot="5400000">
            <a:off x="7467600" y="4419600"/>
            <a:ext cx="2971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Set Size 13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" y="228600"/>
            <a:ext cx="533400" cy="3581400"/>
            <a:chOff x="533400" y="228600"/>
            <a:chExt cx="533400" cy="35814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33400" y="228600"/>
              <a:ext cx="533400" cy="5334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33400" y="3276600"/>
              <a:ext cx="533400" cy="5334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3400" y="228600"/>
            <a:ext cx="1066800" cy="4114800"/>
            <a:chOff x="533400" y="228600"/>
            <a:chExt cx="1066800" cy="4114800"/>
          </a:xfrm>
        </p:grpSpPr>
        <p:sp>
          <p:nvSpPr>
            <p:cNvPr id="65" name="Rectangle 64"/>
            <p:cNvSpPr/>
            <p:nvPr/>
          </p:nvSpPr>
          <p:spPr bwMode="auto">
            <a:xfrm>
              <a:off x="533400" y="228600"/>
              <a:ext cx="1066800" cy="10668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533400" y="3276600"/>
              <a:ext cx="1066800" cy="10668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3400" y="228600"/>
            <a:ext cx="1600200" cy="4648200"/>
            <a:chOff x="533400" y="228600"/>
            <a:chExt cx="1600200" cy="4648200"/>
          </a:xfrm>
        </p:grpSpPr>
        <p:sp>
          <p:nvSpPr>
            <p:cNvPr id="66" name="Rectangle 65"/>
            <p:cNvSpPr/>
            <p:nvPr/>
          </p:nvSpPr>
          <p:spPr bwMode="auto">
            <a:xfrm>
              <a:off x="533400" y="228600"/>
              <a:ext cx="1600200" cy="16002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533400" y="3276600"/>
              <a:ext cx="1600200" cy="16002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228600"/>
            <a:ext cx="2133600" cy="5181600"/>
            <a:chOff x="533400" y="228600"/>
            <a:chExt cx="2133600" cy="5181600"/>
          </a:xfrm>
        </p:grpSpPr>
        <p:sp>
          <p:nvSpPr>
            <p:cNvPr id="67" name="Rectangle 66"/>
            <p:cNvSpPr/>
            <p:nvPr/>
          </p:nvSpPr>
          <p:spPr bwMode="auto">
            <a:xfrm>
              <a:off x="533400" y="228600"/>
              <a:ext cx="2133600" cy="21336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533400" y="3276600"/>
              <a:ext cx="2133600" cy="21336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3400" y="228600"/>
            <a:ext cx="2667000" cy="5715000"/>
            <a:chOff x="533400" y="228600"/>
            <a:chExt cx="2667000" cy="5715000"/>
          </a:xfrm>
        </p:grpSpPr>
        <p:sp>
          <p:nvSpPr>
            <p:cNvPr id="68" name="Rectangle 67"/>
            <p:cNvSpPr/>
            <p:nvPr/>
          </p:nvSpPr>
          <p:spPr bwMode="auto">
            <a:xfrm>
              <a:off x="533400" y="228600"/>
              <a:ext cx="2667000" cy="26670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533400" y="3276600"/>
              <a:ext cx="2667000" cy="2667000"/>
            </a:xfrm>
            <a:prstGeom prst="rect">
              <a:avLst/>
            </a:prstGeom>
            <a:noFill/>
            <a:ln w="57150" cap="flat" cmpd="sng" algn="ctr">
              <a:solidFill>
                <a:srgbClr val="1524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00400" y="228600"/>
            <a:ext cx="2667000" cy="5715000"/>
            <a:chOff x="3200400" y="228600"/>
            <a:chExt cx="2667000" cy="5715000"/>
          </a:xfrm>
        </p:grpSpPr>
        <p:grpSp>
          <p:nvGrpSpPr>
            <p:cNvPr id="73" name="Group 72"/>
            <p:cNvGrpSpPr/>
            <p:nvPr/>
          </p:nvGrpSpPr>
          <p:grpSpPr>
            <a:xfrm>
              <a:off x="3200400" y="228600"/>
              <a:ext cx="533400" cy="3581400"/>
              <a:chOff x="533400" y="228600"/>
              <a:chExt cx="533400" cy="3581400"/>
            </a:xfrm>
          </p:grpSpPr>
          <p:sp>
            <p:nvSpPr>
              <p:cNvPr id="74" name="Rectangle 73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3200400" y="228600"/>
              <a:ext cx="1066800" cy="4114800"/>
              <a:chOff x="533400" y="228600"/>
              <a:chExt cx="1066800" cy="4114800"/>
            </a:xfrm>
          </p:grpSpPr>
          <p:sp>
            <p:nvSpPr>
              <p:cNvPr id="77" name="Rectangle 76"/>
              <p:cNvSpPr/>
              <p:nvPr/>
            </p:nvSpPr>
            <p:spPr bwMode="auto">
              <a:xfrm>
                <a:off x="533400" y="228600"/>
                <a:ext cx="1066800" cy="10668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533400" y="3276600"/>
                <a:ext cx="1066800" cy="10668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3200400" y="228600"/>
              <a:ext cx="1600200" cy="4648200"/>
              <a:chOff x="533400" y="228600"/>
              <a:chExt cx="1600200" cy="4648200"/>
            </a:xfrm>
          </p:grpSpPr>
          <p:sp>
            <p:nvSpPr>
              <p:cNvPr id="80" name="Rectangle 79"/>
              <p:cNvSpPr/>
              <p:nvPr/>
            </p:nvSpPr>
            <p:spPr bwMode="auto">
              <a:xfrm>
                <a:off x="533400" y="228600"/>
                <a:ext cx="1600200" cy="16002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533400" y="3276600"/>
                <a:ext cx="1600200" cy="16002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3200400" y="228600"/>
              <a:ext cx="2133600" cy="5181600"/>
              <a:chOff x="533400" y="228600"/>
              <a:chExt cx="2133600" cy="5181600"/>
            </a:xfrm>
          </p:grpSpPr>
          <p:sp>
            <p:nvSpPr>
              <p:cNvPr id="83" name="Rectangle 82"/>
              <p:cNvSpPr/>
              <p:nvPr/>
            </p:nvSpPr>
            <p:spPr bwMode="auto">
              <a:xfrm>
                <a:off x="533400" y="228600"/>
                <a:ext cx="2133600" cy="21336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533400" y="3276600"/>
                <a:ext cx="2133600" cy="21336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3200400" y="228600"/>
              <a:ext cx="2667000" cy="5715000"/>
              <a:chOff x="533400" y="228600"/>
              <a:chExt cx="2667000" cy="5715000"/>
            </a:xfrm>
          </p:grpSpPr>
          <p:sp>
            <p:nvSpPr>
              <p:cNvPr id="86" name="Rectangle 85"/>
              <p:cNvSpPr/>
              <p:nvPr/>
            </p:nvSpPr>
            <p:spPr bwMode="auto">
              <a:xfrm>
                <a:off x="533400" y="228600"/>
                <a:ext cx="2667000" cy="26670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533400" y="3276600"/>
                <a:ext cx="2667000" cy="26670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867400" y="228600"/>
            <a:ext cx="2667000" cy="5715000"/>
            <a:chOff x="5867400" y="228600"/>
            <a:chExt cx="2667000" cy="5715000"/>
          </a:xfrm>
        </p:grpSpPr>
        <p:grpSp>
          <p:nvGrpSpPr>
            <p:cNvPr id="88" name="Group 87"/>
            <p:cNvGrpSpPr/>
            <p:nvPr/>
          </p:nvGrpSpPr>
          <p:grpSpPr>
            <a:xfrm>
              <a:off x="5867400" y="228600"/>
              <a:ext cx="533400" cy="3581400"/>
              <a:chOff x="533400" y="228600"/>
              <a:chExt cx="533400" cy="3581400"/>
            </a:xfrm>
          </p:grpSpPr>
          <p:sp>
            <p:nvSpPr>
              <p:cNvPr id="89" name="Rectangle 88"/>
              <p:cNvSpPr/>
              <p:nvPr/>
            </p:nvSpPr>
            <p:spPr bwMode="auto">
              <a:xfrm>
                <a:off x="533400" y="228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>
                <a:off x="533400" y="3276600"/>
                <a:ext cx="533400" cy="5334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5867400" y="228600"/>
              <a:ext cx="1066800" cy="4114800"/>
              <a:chOff x="533400" y="228600"/>
              <a:chExt cx="1066800" cy="4114800"/>
            </a:xfrm>
          </p:grpSpPr>
          <p:sp>
            <p:nvSpPr>
              <p:cNvPr id="92" name="Rectangle 91"/>
              <p:cNvSpPr/>
              <p:nvPr/>
            </p:nvSpPr>
            <p:spPr bwMode="auto">
              <a:xfrm>
                <a:off x="533400" y="228600"/>
                <a:ext cx="1066800" cy="10668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533400" y="3276600"/>
                <a:ext cx="1066800" cy="10668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5867400" y="228600"/>
              <a:ext cx="1600200" cy="4648200"/>
              <a:chOff x="533400" y="228600"/>
              <a:chExt cx="1600200" cy="4648200"/>
            </a:xfrm>
          </p:grpSpPr>
          <p:sp>
            <p:nvSpPr>
              <p:cNvPr id="95" name="Rectangle 94"/>
              <p:cNvSpPr/>
              <p:nvPr/>
            </p:nvSpPr>
            <p:spPr bwMode="auto">
              <a:xfrm>
                <a:off x="533400" y="228600"/>
                <a:ext cx="1600200" cy="16002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533400" y="3276600"/>
                <a:ext cx="1600200" cy="16002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5867400" y="228600"/>
              <a:ext cx="2133600" cy="5181600"/>
              <a:chOff x="533400" y="228600"/>
              <a:chExt cx="2133600" cy="5181600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533400" y="228600"/>
                <a:ext cx="2133600" cy="21336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533400" y="3276600"/>
                <a:ext cx="2133600" cy="21336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5867400" y="228600"/>
              <a:ext cx="2667000" cy="5715000"/>
              <a:chOff x="533400" y="228600"/>
              <a:chExt cx="2667000" cy="5715000"/>
            </a:xfrm>
          </p:grpSpPr>
          <p:sp>
            <p:nvSpPr>
              <p:cNvPr id="101" name="Rectangle 100"/>
              <p:cNvSpPr/>
              <p:nvPr/>
            </p:nvSpPr>
            <p:spPr bwMode="auto">
              <a:xfrm>
                <a:off x="533400" y="228600"/>
                <a:ext cx="2667000" cy="26670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 bwMode="auto">
              <a:xfrm>
                <a:off x="533400" y="3276600"/>
                <a:ext cx="2667000" cy="2667000"/>
              </a:xfrm>
              <a:prstGeom prst="rect">
                <a:avLst/>
              </a:prstGeom>
              <a:noFill/>
              <a:ln w="57150" cap="flat" cmpd="sng" algn="ctr">
                <a:solidFill>
                  <a:srgbClr val="1524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171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362200" y="1219200"/>
            <a:ext cx="4419600" cy="434340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 rot="16200000">
            <a:off x="-973932" y="3107531"/>
            <a:ext cx="58340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Participants (2-30)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76400" y="5562600"/>
            <a:ext cx="583406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Trials (2-30)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362200" y="1219200"/>
            <a:ext cx="228600" cy="228600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76200" y="76200"/>
            <a:ext cx="2286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Average value for 10000 independent experiments with these parameters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981200" y="838200"/>
            <a:ext cx="495300" cy="533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6858000" y="2590800"/>
            <a:ext cx="2286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Each matrix represents the variation in some statistic across 900 different combinations of participant and trial number</a:t>
            </a:r>
          </a:p>
        </p:txBody>
      </p:sp>
    </p:spTree>
    <p:extLst>
      <p:ext uri="{BB962C8B-B14F-4D97-AF65-F5344CB8AC3E}">
        <p14:creationId xmlns:p14="http://schemas.microsoft.com/office/powerpoint/2010/main" val="2920520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ffectStdErr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6119" r="16144" b="9690"/>
          <a:stretch/>
        </p:blipFill>
        <p:spPr>
          <a:xfrm>
            <a:off x="1485900" y="609600"/>
            <a:ext cx="6172200" cy="56977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447800" y="42863"/>
            <a:ext cx="5486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Effect Standard Error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19200" y="381000"/>
            <a:ext cx="334742" cy="6172200"/>
            <a:chOff x="1280429" y="381000"/>
            <a:chExt cx="334742" cy="6172200"/>
          </a:xfrm>
        </p:grpSpPr>
        <p:sp>
          <p:nvSpPr>
            <p:cNvPr id="31" name="Rectangle 2"/>
            <p:cNvSpPr txBox="1">
              <a:spLocks noChangeArrowheads="1"/>
            </p:cNvSpPr>
            <p:nvPr/>
          </p:nvSpPr>
          <p:spPr bwMode="auto">
            <a:xfrm rot="16200000">
              <a:off x="1036522" y="624907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2</a:t>
              </a:r>
            </a:p>
          </p:txBody>
        </p:sp>
        <p:sp>
          <p:nvSpPr>
            <p:cNvPr id="46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2179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10</a:t>
              </a:r>
            </a:p>
          </p:txBody>
        </p:sp>
        <p:sp>
          <p:nvSpPr>
            <p:cNvPr id="47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4084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20</a:t>
              </a:r>
            </a:p>
          </p:txBody>
        </p:sp>
        <p:sp>
          <p:nvSpPr>
            <p:cNvPr id="48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5989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30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5400000">
            <a:off x="4214129" y="3253471"/>
            <a:ext cx="334742" cy="6172200"/>
            <a:chOff x="1280429" y="381000"/>
            <a:chExt cx="334742" cy="6172200"/>
          </a:xfrm>
        </p:grpSpPr>
        <p:sp>
          <p:nvSpPr>
            <p:cNvPr id="50" name="Rectangle 2"/>
            <p:cNvSpPr txBox="1">
              <a:spLocks noChangeArrowheads="1"/>
            </p:cNvSpPr>
            <p:nvPr/>
          </p:nvSpPr>
          <p:spPr bwMode="auto">
            <a:xfrm rot="16200000">
              <a:off x="1036522" y="624907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30</a:t>
              </a:r>
            </a:p>
          </p:txBody>
        </p:sp>
        <p:sp>
          <p:nvSpPr>
            <p:cNvPr id="51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2179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20</a:t>
              </a:r>
            </a:p>
          </p:txBody>
        </p:sp>
        <p:sp>
          <p:nvSpPr>
            <p:cNvPr id="52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4084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10</a:t>
              </a:r>
            </a:p>
          </p:txBody>
        </p:sp>
        <p:sp>
          <p:nvSpPr>
            <p:cNvPr id="53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5989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2</a:t>
              </a:r>
            </a:p>
          </p:txBody>
        </p:sp>
      </p:grp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7498215" y="6004829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0.0</a:t>
            </a:r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 bwMode="auto">
          <a:xfrm>
            <a:off x="7498215" y="5014229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0.05</a:t>
            </a: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 bwMode="auto">
          <a:xfrm>
            <a:off x="7498215" y="3871229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0.10</a:t>
            </a: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 bwMode="auto">
          <a:xfrm>
            <a:off x="7498215" y="2743200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0.15</a:t>
            </a: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 bwMode="auto">
          <a:xfrm>
            <a:off x="7498215" y="1600200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0.20</a:t>
            </a: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 bwMode="auto">
          <a:xfrm>
            <a:off x="7498215" y="533400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0.25</a:t>
            </a:r>
          </a:p>
        </p:txBody>
      </p:sp>
      <p:sp>
        <p:nvSpPr>
          <p:cNvPr id="60" name="Title 7"/>
          <p:cNvSpPr txBox="1">
            <a:spLocks/>
          </p:cNvSpPr>
          <p:nvPr/>
        </p:nvSpPr>
        <p:spPr bwMode="auto">
          <a:xfrm>
            <a:off x="609600" y="6400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Trials</a:t>
            </a:r>
          </a:p>
        </p:txBody>
      </p:sp>
      <p:sp>
        <p:nvSpPr>
          <p:cNvPr id="61" name="Title 7"/>
          <p:cNvSpPr txBox="1">
            <a:spLocks/>
          </p:cNvSpPr>
          <p:nvPr/>
        </p:nvSpPr>
        <p:spPr bwMode="auto">
          <a:xfrm rot="16200000">
            <a:off x="-2895601" y="3276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Participants</a:t>
            </a:r>
          </a:p>
        </p:txBody>
      </p:sp>
      <p:sp>
        <p:nvSpPr>
          <p:cNvPr id="62" name="Title 7"/>
          <p:cNvSpPr txBox="1">
            <a:spLocks/>
          </p:cNvSpPr>
          <p:nvPr/>
        </p:nvSpPr>
        <p:spPr bwMode="auto">
          <a:xfrm rot="5400000">
            <a:off x="5943600" y="320040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Standard Error</a:t>
            </a:r>
          </a:p>
        </p:txBody>
      </p:sp>
    </p:spTree>
    <p:extLst>
      <p:ext uri="{BB962C8B-B14F-4D97-AF65-F5344CB8AC3E}">
        <p14:creationId xmlns:p14="http://schemas.microsoft.com/office/powerpoint/2010/main" val="2132046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powerSurf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t="6229" r="16029" b="9677"/>
          <a:stretch/>
        </p:blipFill>
        <p:spPr>
          <a:xfrm>
            <a:off x="1524000" y="696010"/>
            <a:ext cx="6096000" cy="56276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447800" y="42863"/>
            <a:ext cx="54864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11430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Effect size needed to achieve 95% replication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19200" y="381000"/>
            <a:ext cx="334742" cy="6172200"/>
            <a:chOff x="1280429" y="381000"/>
            <a:chExt cx="334742" cy="6172200"/>
          </a:xfrm>
        </p:grpSpPr>
        <p:sp>
          <p:nvSpPr>
            <p:cNvPr id="31" name="Rectangle 2"/>
            <p:cNvSpPr txBox="1">
              <a:spLocks noChangeArrowheads="1"/>
            </p:cNvSpPr>
            <p:nvPr/>
          </p:nvSpPr>
          <p:spPr bwMode="auto">
            <a:xfrm rot="16200000">
              <a:off x="1036522" y="624907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2</a:t>
              </a:r>
            </a:p>
          </p:txBody>
        </p:sp>
        <p:sp>
          <p:nvSpPr>
            <p:cNvPr id="46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2179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10</a:t>
              </a:r>
            </a:p>
          </p:txBody>
        </p:sp>
        <p:sp>
          <p:nvSpPr>
            <p:cNvPr id="47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4084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20</a:t>
              </a:r>
            </a:p>
          </p:txBody>
        </p:sp>
        <p:sp>
          <p:nvSpPr>
            <p:cNvPr id="48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5989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30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5400000">
            <a:off x="4214129" y="3253471"/>
            <a:ext cx="334742" cy="6172200"/>
            <a:chOff x="1280429" y="381000"/>
            <a:chExt cx="334742" cy="6172200"/>
          </a:xfrm>
        </p:grpSpPr>
        <p:sp>
          <p:nvSpPr>
            <p:cNvPr id="50" name="Rectangle 2"/>
            <p:cNvSpPr txBox="1">
              <a:spLocks noChangeArrowheads="1"/>
            </p:cNvSpPr>
            <p:nvPr/>
          </p:nvSpPr>
          <p:spPr bwMode="auto">
            <a:xfrm rot="16200000">
              <a:off x="1036522" y="624907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30</a:t>
              </a:r>
            </a:p>
          </p:txBody>
        </p:sp>
        <p:sp>
          <p:nvSpPr>
            <p:cNvPr id="51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2179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20</a:t>
              </a:r>
            </a:p>
          </p:txBody>
        </p:sp>
        <p:sp>
          <p:nvSpPr>
            <p:cNvPr id="52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4084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10</a:t>
              </a:r>
            </a:p>
          </p:txBody>
        </p:sp>
        <p:sp>
          <p:nvSpPr>
            <p:cNvPr id="53" name="Rectangle 2"/>
            <p:cNvSpPr txBox="1">
              <a:spLocks noChangeArrowheads="1"/>
            </p:cNvSpPr>
            <p:nvPr/>
          </p:nvSpPr>
          <p:spPr bwMode="auto">
            <a:xfrm rot="16200000">
              <a:off x="1051493" y="5989522"/>
              <a:ext cx="807585" cy="319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2" charset="0"/>
                  <a:ea typeface="ＭＳ Ｐゴシック" pitchFamily="-112" charset="-128"/>
                  <a:cs typeface="ＭＳ Ｐゴシック" pitchFamily="-112" charset="-128"/>
                </a:defRPr>
              </a:lvl9pPr>
            </a:lstStyle>
            <a:p>
              <a:r>
                <a:rPr lang="en-US" sz="1800" dirty="0">
                  <a:solidFill>
                    <a:srgbClr val="000000"/>
                  </a:solidFill>
                  <a:latin typeface="Avenir Book"/>
                  <a:cs typeface="Avenir Book"/>
                </a:rPr>
                <a:t>2</a:t>
              </a:r>
            </a:p>
          </p:txBody>
        </p:sp>
      </p:grpSp>
      <p:sp>
        <p:nvSpPr>
          <p:cNvPr id="54" name="Rectangle 2"/>
          <p:cNvSpPr txBox="1">
            <a:spLocks noChangeArrowheads="1"/>
          </p:cNvSpPr>
          <p:nvPr/>
        </p:nvSpPr>
        <p:spPr bwMode="auto">
          <a:xfrm>
            <a:off x="7498215" y="6004829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0.0</a:t>
            </a: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 bwMode="auto">
          <a:xfrm>
            <a:off x="7467600" y="4709429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0.25</a:t>
            </a: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 bwMode="auto">
          <a:xfrm>
            <a:off x="7467600" y="3337829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0.50</a:t>
            </a:r>
          </a:p>
        </p:txBody>
      </p:sp>
      <p:sp>
        <p:nvSpPr>
          <p:cNvPr id="58" name="Rectangle 2"/>
          <p:cNvSpPr txBox="1">
            <a:spLocks noChangeArrowheads="1"/>
          </p:cNvSpPr>
          <p:nvPr/>
        </p:nvSpPr>
        <p:spPr bwMode="auto">
          <a:xfrm>
            <a:off x="7467600" y="1966229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0.75</a:t>
            </a:r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 bwMode="auto">
          <a:xfrm>
            <a:off x="7422015" y="609600"/>
            <a:ext cx="807585" cy="31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1.0</a:t>
            </a:r>
          </a:p>
        </p:txBody>
      </p:sp>
      <p:sp>
        <p:nvSpPr>
          <p:cNvPr id="60" name="Title 7"/>
          <p:cNvSpPr txBox="1">
            <a:spLocks/>
          </p:cNvSpPr>
          <p:nvPr/>
        </p:nvSpPr>
        <p:spPr bwMode="auto">
          <a:xfrm>
            <a:off x="609600" y="6400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Trials</a:t>
            </a:r>
          </a:p>
        </p:txBody>
      </p:sp>
      <p:sp>
        <p:nvSpPr>
          <p:cNvPr id="61" name="Title 7"/>
          <p:cNvSpPr txBox="1">
            <a:spLocks/>
          </p:cNvSpPr>
          <p:nvPr/>
        </p:nvSpPr>
        <p:spPr bwMode="auto">
          <a:xfrm rot="16200000">
            <a:off x="-2895601" y="3276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Participants</a:t>
            </a:r>
          </a:p>
        </p:txBody>
      </p:sp>
      <p:sp>
        <p:nvSpPr>
          <p:cNvPr id="62" name="Title 7"/>
          <p:cNvSpPr txBox="1">
            <a:spLocks/>
          </p:cNvSpPr>
          <p:nvPr/>
        </p:nvSpPr>
        <p:spPr bwMode="auto">
          <a:xfrm rot="5400000">
            <a:off x="5943600" y="320040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Effect Size Required</a:t>
            </a:r>
          </a:p>
        </p:txBody>
      </p:sp>
    </p:spTree>
    <p:extLst>
      <p:ext uri="{BB962C8B-B14F-4D97-AF65-F5344CB8AC3E}">
        <p14:creationId xmlns:p14="http://schemas.microsoft.com/office/powerpoint/2010/main" val="3493489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7">
            <a:extLst>
              <a:ext uri="{FF2B5EF4-FFF2-40B4-BE49-F238E27FC236}">
                <a16:creationId xmlns:a16="http://schemas.microsoft.com/office/drawing/2014/main" id="{1BECB9A4-C341-524F-BE26-FF5D083418D1}"/>
              </a:ext>
            </a:extLst>
          </p:cNvPr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>
                <a:solidFill>
                  <a:srgbClr val="000000"/>
                </a:solidFill>
                <a:latin typeface="Avenir Book"/>
                <a:cs typeface="Avenir Book"/>
              </a:rPr>
              <a:t>Improving the power of experiments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6BAACD4-B150-654A-8BDE-7B282E05B498}"/>
              </a:ext>
            </a:extLst>
          </p:cNvPr>
          <p:cNvGrpSpPr/>
          <p:nvPr/>
        </p:nvGrpSpPr>
        <p:grpSpPr>
          <a:xfrm>
            <a:off x="228600" y="533400"/>
            <a:ext cx="5568361" cy="3125648"/>
            <a:chOff x="3051840" y="13136335"/>
            <a:chExt cx="5568361" cy="3125648"/>
          </a:xfrm>
        </p:grpSpPr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06E8322A-7CD9-6B4C-A79A-A5E9597EF6F8}"/>
                </a:ext>
              </a:extLst>
            </p:cNvPr>
            <p:cNvCxnSpPr>
              <a:cxnSpLocks/>
            </p:cNvCxnSpPr>
            <p:nvPr/>
          </p:nvCxnSpPr>
          <p:spPr>
            <a:xfrm>
              <a:off x="5887031" y="13136335"/>
              <a:ext cx="422157" cy="4206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DC1EC2CA-E902-A742-97B6-A81C8F45D8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9577" y="13136335"/>
              <a:ext cx="420624" cy="4206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3809F4A-C4B6-2E4A-880C-40A14B874D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99577" y="15841359"/>
              <a:ext cx="420624" cy="4206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FB7AF749-FC64-0042-9763-D68D38966E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7797" y="15841359"/>
              <a:ext cx="420624" cy="4206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821A6547-DA2A-AD47-82C2-FE11E375A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1840" y="13530397"/>
              <a:ext cx="3467915" cy="1953755"/>
            </a:xfrm>
            <a:prstGeom prst="rect">
              <a:avLst/>
            </a:prstGeom>
          </p:spPr>
        </p:pic>
      </p:grpSp>
      <p:sp>
        <p:nvSpPr>
          <p:cNvPr id="169" name="Title 7">
            <a:extLst>
              <a:ext uri="{FF2B5EF4-FFF2-40B4-BE49-F238E27FC236}">
                <a16:creationId xmlns:a16="http://schemas.microsoft.com/office/drawing/2014/main" id="{3ED5689F-1A73-1B4E-882B-FE8BD6F8C143}"/>
              </a:ext>
            </a:extLst>
          </p:cNvPr>
          <p:cNvSpPr txBox="1">
            <a:spLocks/>
          </p:cNvSpPr>
          <p:nvPr/>
        </p:nvSpPr>
        <p:spPr bwMode="auto">
          <a:xfrm>
            <a:off x="4191000" y="1447139"/>
            <a:ext cx="93809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4800" kern="0" dirty="0">
                <a:solidFill>
                  <a:srgbClr val="000000"/>
                </a:solidFill>
                <a:latin typeface="Avenir Book"/>
                <a:cs typeface="Avenir Book"/>
              </a:rPr>
              <a:t>=</a:t>
            </a:r>
          </a:p>
        </p:txBody>
      </p:sp>
      <p:sp>
        <p:nvSpPr>
          <p:cNvPr id="170" name="Title 7">
            <a:extLst>
              <a:ext uri="{FF2B5EF4-FFF2-40B4-BE49-F238E27FC236}">
                <a16:creationId xmlns:a16="http://schemas.microsoft.com/office/drawing/2014/main" id="{758503F4-63EB-2A4C-81C9-BC24B74CCDFB}"/>
              </a:ext>
            </a:extLst>
          </p:cNvPr>
          <p:cNvSpPr txBox="1">
            <a:spLocks/>
          </p:cNvSpPr>
          <p:nvPr/>
        </p:nvSpPr>
        <p:spPr bwMode="auto">
          <a:xfrm>
            <a:off x="4889932" y="1447139"/>
            <a:ext cx="346791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400" kern="0" dirty="0">
                <a:solidFill>
                  <a:srgbClr val="000000"/>
                </a:solidFill>
                <a:latin typeface="Avenir Book"/>
                <a:cs typeface="Avenir Book"/>
              </a:rPr>
              <a:t>Perception</a:t>
            </a:r>
          </a:p>
          <a:p>
            <a:r>
              <a:rPr lang="en-US" sz="2400" kern="0" dirty="0">
                <a:solidFill>
                  <a:srgbClr val="000000"/>
                </a:solidFill>
                <a:latin typeface="Avenir Book"/>
                <a:cs typeface="Avenir Book"/>
              </a:rPr>
              <a:t> + </a:t>
            </a:r>
          </a:p>
          <a:p>
            <a:r>
              <a:rPr lang="en-US" sz="2400" kern="0" dirty="0">
                <a:solidFill>
                  <a:srgbClr val="00B050"/>
                </a:solidFill>
                <a:latin typeface="Avenir Book"/>
                <a:cs typeface="Avenir Book"/>
              </a:rPr>
              <a:t>Motor Initiation</a:t>
            </a:r>
          </a:p>
          <a:p>
            <a:r>
              <a:rPr lang="en-US" sz="2400" kern="0" dirty="0">
                <a:solidFill>
                  <a:srgbClr val="000000"/>
                </a:solidFill>
                <a:latin typeface="Avenir Book"/>
                <a:cs typeface="Avenir Book"/>
              </a:rPr>
              <a:t> + </a:t>
            </a:r>
          </a:p>
          <a:p>
            <a:r>
              <a:rPr lang="en-US" sz="2400" kern="0" dirty="0">
                <a:solidFill>
                  <a:srgbClr val="C00000"/>
                </a:solidFill>
                <a:latin typeface="Avenir Book"/>
                <a:cs typeface="Avenir Book"/>
              </a:rPr>
              <a:t>Decision Time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2E4375A9-6AC0-8F4B-8853-ADB594C1A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159300"/>
            <a:ext cx="4800600" cy="36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7">
            <a:extLst>
              <a:ext uri="{FF2B5EF4-FFF2-40B4-BE49-F238E27FC236}">
                <a16:creationId xmlns:a16="http://schemas.microsoft.com/office/drawing/2014/main" id="{1BECB9A4-C341-524F-BE26-FF5D083418D1}"/>
              </a:ext>
            </a:extLst>
          </p:cNvPr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>
                <a:solidFill>
                  <a:srgbClr val="000000"/>
                </a:solidFill>
                <a:latin typeface="Avenir Book"/>
                <a:cs typeface="Avenir Book"/>
              </a:rPr>
              <a:t>Showing that incorrect trials are actually harder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2E4375A9-6AC0-8F4B-8853-ADB594C1A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33400"/>
            <a:ext cx="4800600" cy="3622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DDCB923-A38E-5949-9FA2-B14DF8B135E5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0" y="4114800"/>
            <a:ext cx="7696200" cy="2878994"/>
            <a:chOff x="11709021" y="30252036"/>
            <a:chExt cx="13851583" cy="5181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2BE885-6A06-B741-A183-C531F4ECB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55204" y="30252036"/>
              <a:ext cx="5105400" cy="5181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9FA176-D9D6-514A-BEF8-E8301C7B0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82113" y="30252036"/>
              <a:ext cx="5105400" cy="51816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809329-2BB7-9547-8D3B-17415CA6F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09021" y="30252036"/>
              <a:ext cx="5105400" cy="51816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97BD9B4-3D95-DA41-9896-24C7CE10B412}"/>
              </a:ext>
            </a:extLst>
          </p:cNvPr>
          <p:cNvSpPr/>
          <p:nvPr/>
        </p:nvSpPr>
        <p:spPr bwMode="auto">
          <a:xfrm>
            <a:off x="3429000" y="3962400"/>
            <a:ext cx="47244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797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7">
            <a:extLst>
              <a:ext uri="{FF2B5EF4-FFF2-40B4-BE49-F238E27FC236}">
                <a16:creationId xmlns:a16="http://schemas.microsoft.com/office/drawing/2014/main" id="{1BECB9A4-C341-524F-BE26-FF5D083418D1}"/>
              </a:ext>
            </a:extLst>
          </p:cNvPr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>
                <a:solidFill>
                  <a:srgbClr val="000000"/>
                </a:solidFill>
                <a:latin typeface="Avenir Book"/>
                <a:cs typeface="Avenir Book"/>
              </a:rPr>
              <a:t>Showing that incorrect trials are actually harder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2E4375A9-6AC0-8F4B-8853-ADB594C1A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33400"/>
            <a:ext cx="4800600" cy="3622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DDCB923-A38E-5949-9FA2-B14DF8B135E5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0" y="4114800"/>
            <a:ext cx="7696200" cy="2878994"/>
            <a:chOff x="11709021" y="30252036"/>
            <a:chExt cx="13851583" cy="5181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2BE885-6A06-B741-A183-C531F4ECB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55204" y="30252036"/>
              <a:ext cx="5105400" cy="5181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9FA176-D9D6-514A-BEF8-E8301C7B0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82113" y="30252036"/>
              <a:ext cx="5105400" cy="51816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809329-2BB7-9547-8D3B-17415CA6F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09021" y="30252036"/>
              <a:ext cx="5105400" cy="51816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97BD9B4-3D95-DA41-9896-24C7CE10B412}"/>
              </a:ext>
            </a:extLst>
          </p:cNvPr>
          <p:cNvSpPr/>
          <p:nvPr/>
        </p:nvSpPr>
        <p:spPr bwMode="auto">
          <a:xfrm>
            <a:off x="5621544" y="3962400"/>
            <a:ext cx="2531856" cy="2895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7532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7">
            <a:extLst>
              <a:ext uri="{FF2B5EF4-FFF2-40B4-BE49-F238E27FC236}">
                <a16:creationId xmlns:a16="http://schemas.microsoft.com/office/drawing/2014/main" id="{1BECB9A4-C341-524F-BE26-FF5D083418D1}"/>
              </a:ext>
            </a:extLst>
          </p:cNvPr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>
                <a:solidFill>
                  <a:srgbClr val="000000"/>
                </a:solidFill>
                <a:latin typeface="Avenir Book"/>
                <a:cs typeface="Avenir Book"/>
              </a:rPr>
              <a:t>Showing that incorrect trials are actually harder</a:t>
            </a:r>
          </a:p>
        </p:txBody>
      </p:sp>
      <p:pic>
        <p:nvPicPr>
          <p:cNvPr id="173" name="Picture 172">
            <a:extLst>
              <a:ext uri="{FF2B5EF4-FFF2-40B4-BE49-F238E27FC236}">
                <a16:creationId xmlns:a16="http://schemas.microsoft.com/office/drawing/2014/main" id="{2E4375A9-6AC0-8F4B-8853-ADB594C1A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533400"/>
            <a:ext cx="4800600" cy="36225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DDCB923-A38E-5949-9FA2-B14DF8B135E5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0" y="4114800"/>
            <a:ext cx="7696200" cy="2878994"/>
            <a:chOff x="11709021" y="30252036"/>
            <a:chExt cx="13851583" cy="5181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2BE885-6A06-B741-A183-C531F4ECB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55204" y="30252036"/>
              <a:ext cx="5105400" cy="5181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9FA176-D9D6-514A-BEF8-E8301C7B0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82113" y="30252036"/>
              <a:ext cx="5105400" cy="51816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809329-2BB7-9547-8D3B-17415CA6F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09021" y="30252036"/>
              <a:ext cx="5105400" cy="5181600"/>
            </a:xfrm>
            <a:prstGeom prst="rect">
              <a:avLst/>
            </a:prstGeom>
          </p:spPr>
        </p:pic>
      </p:grpSp>
      <p:sp>
        <p:nvSpPr>
          <p:cNvPr id="9" name="Title 7">
            <a:extLst>
              <a:ext uri="{FF2B5EF4-FFF2-40B4-BE49-F238E27FC236}">
                <a16:creationId xmlns:a16="http://schemas.microsoft.com/office/drawing/2014/main" id="{0E7A5AD7-27AE-2843-814B-BC050DE42DF8}"/>
              </a:ext>
            </a:extLst>
          </p:cNvPr>
          <p:cNvSpPr txBox="1">
            <a:spLocks/>
          </p:cNvSpPr>
          <p:nvPr/>
        </p:nvSpPr>
        <p:spPr bwMode="auto">
          <a:xfrm>
            <a:off x="6428845" y="914400"/>
            <a:ext cx="2410355" cy="284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200" kern="0" dirty="0">
                <a:solidFill>
                  <a:srgbClr val="FF0000"/>
                </a:solidFill>
                <a:latin typeface="Avenir Book"/>
                <a:cs typeface="Avenir Book"/>
              </a:rPr>
              <a:t>Tuesday Morning</a:t>
            </a:r>
          </a:p>
          <a:p>
            <a:r>
              <a:rPr lang="en-US" sz="3200" kern="0" dirty="0">
                <a:solidFill>
                  <a:srgbClr val="FF0000"/>
                </a:solidFill>
                <a:latin typeface="Avenir Book"/>
                <a:cs typeface="Avenir Book"/>
              </a:rPr>
              <a:t>Poster, 53.467</a:t>
            </a:r>
          </a:p>
        </p:txBody>
      </p:sp>
    </p:spTree>
    <p:extLst>
      <p:ext uri="{BB962C8B-B14F-4D97-AF65-F5344CB8AC3E}">
        <p14:creationId xmlns:p14="http://schemas.microsoft.com/office/powerpoint/2010/main" val="258913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7">
            <a:extLst>
              <a:ext uri="{FF2B5EF4-FFF2-40B4-BE49-F238E27FC236}">
                <a16:creationId xmlns:a16="http://schemas.microsoft.com/office/drawing/2014/main" id="{1BECB9A4-C341-524F-BE26-FF5D083418D1}"/>
              </a:ext>
            </a:extLst>
          </p:cNvPr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800" kern="0" dirty="0">
                <a:solidFill>
                  <a:srgbClr val="000000"/>
                </a:solidFill>
                <a:latin typeface="Avenir Book"/>
                <a:cs typeface="Avenir Book"/>
              </a:rPr>
              <a:t>Understanding implicit memory through carryover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8B0D5A-065E-564E-8A4A-B9B14A3BF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276600"/>
            <a:ext cx="4568067" cy="3505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A37DB2-F0EA-E34A-98B1-92CE045FC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075" y="685799"/>
            <a:ext cx="5075851" cy="25907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E0F920-0D66-F248-B7A3-367505299467}"/>
              </a:ext>
            </a:extLst>
          </p:cNvPr>
          <p:cNvSpPr/>
          <p:nvPr/>
        </p:nvSpPr>
        <p:spPr bwMode="auto">
          <a:xfrm>
            <a:off x="914400" y="3733800"/>
            <a:ext cx="3733800" cy="2209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4845D8-50B3-6E41-A196-EEFDBAF2ED75}"/>
              </a:ext>
            </a:extLst>
          </p:cNvPr>
          <p:cNvSpPr/>
          <p:nvPr/>
        </p:nvSpPr>
        <p:spPr bwMode="auto">
          <a:xfrm>
            <a:off x="152400" y="3276598"/>
            <a:ext cx="3276600" cy="3810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6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7">
            <a:extLst>
              <a:ext uri="{FF2B5EF4-FFF2-40B4-BE49-F238E27FC236}">
                <a16:creationId xmlns:a16="http://schemas.microsoft.com/office/drawing/2014/main" id="{1BECB9A4-C341-524F-BE26-FF5D083418D1}"/>
              </a:ext>
            </a:extLst>
          </p:cNvPr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2800" kern="0" dirty="0">
                <a:solidFill>
                  <a:srgbClr val="000000"/>
                </a:solidFill>
                <a:latin typeface="Avenir Book"/>
                <a:cs typeface="Avenir Book"/>
              </a:rPr>
              <a:t>Understanding implicit memory through carryover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8B0D5A-065E-564E-8A4A-B9B14A3BF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276600"/>
            <a:ext cx="4568067" cy="350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795877-61B7-0449-9000-7B19A2984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276599"/>
            <a:ext cx="3962400" cy="3425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A37DB2-F0EA-E34A-98B1-92CE045FC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075" y="685799"/>
            <a:ext cx="5075851" cy="25907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4845D8-50B3-6E41-A196-EEFDBAF2ED75}"/>
              </a:ext>
            </a:extLst>
          </p:cNvPr>
          <p:cNvSpPr/>
          <p:nvPr/>
        </p:nvSpPr>
        <p:spPr bwMode="auto">
          <a:xfrm>
            <a:off x="152400" y="3276598"/>
            <a:ext cx="3276600" cy="38100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815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28600"/>
            <a:ext cx="9077325" cy="685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Necessary Components</a:t>
            </a:r>
          </a:p>
        </p:txBody>
      </p:sp>
      <p:pic>
        <p:nvPicPr>
          <p:cNvPr id="7" name="AirportScanner_Video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219200"/>
            <a:ext cx="3640667" cy="546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08633E-51A0-584B-8142-22FD235AA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2438400"/>
            <a:ext cx="4596984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Outline</a:t>
            </a:r>
          </a:p>
        </p:txBody>
      </p:sp>
      <p:sp>
        <p:nvSpPr>
          <p:cNvPr id="10" name="Text Placeholder 9"/>
          <p:cNvSpPr txBox="1">
            <a:spLocks/>
          </p:cNvSpPr>
          <p:nvPr/>
        </p:nvSpPr>
        <p:spPr>
          <a:xfrm>
            <a:off x="533400" y="1143000"/>
            <a:ext cx="8077200" cy="579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Improving scientific practice</a:t>
            </a:r>
          </a:p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	Modelling post-hoc research practices</a:t>
            </a:r>
          </a:p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	</a:t>
            </a:r>
            <a:r>
              <a:rPr lang="en-US" sz="1600">
                <a:solidFill>
                  <a:schemeClr val="tx2">
                    <a:lumMod val="60000"/>
                    <a:lumOff val="40000"/>
                  </a:schemeClr>
                </a:solidFill>
                <a:latin typeface="Avenir Book"/>
                <a:ea typeface="ＭＳ Ｐゴシック"/>
                <a:cs typeface="Avenir Book"/>
              </a:rPr>
              <a:t>Mechanical Turk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pipeline for behavior	</a:t>
            </a:r>
          </a:p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	Estimating a priori power</a:t>
            </a:r>
          </a:p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	Decomposing RT to increase power</a:t>
            </a:r>
          </a:p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		</a:t>
            </a:r>
          </a:p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	</a:t>
            </a:r>
          </a:p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Deeply scary things to consider</a:t>
            </a:r>
          </a:p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The ever increasing skill set</a:t>
            </a:r>
          </a:p>
          <a:p>
            <a:pPr marL="400050" marR="0" lvl="1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	Mo’ data, Mo’ problems</a:t>
            </a:r>
          </a:p>
        </p:txBody>
      </p:sp>
    </p:spTree>
    <p:extLst>
      <p:ext uri="{BB962C8B-B14F-4D97-AF65-F5344CB8AC3E}">
        <p14:creationId xmlns:p14="http://schemas.microsoft.com/office/powerpoint/2010/main" val="1135068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52400" y="838200"/>
            <a:ext cx="89916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 pitchFamily="-112" charset="-128"/>
              <a:cs typeface="Avenir Book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686578" y="3454767"/>
            <a:ext cx="3297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 pitchFamily="36" charset="-128"/>
                <a:cs typeface="Avenir Book"/>
              </a:rPr>
              <a:t>Accuracy (Hit Rate)</a:t>
            </a:r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/>
          </p:nvPr>
        </p:nvGraphicFramePr>
        <p:xfrm>
          <a:off x="1333500" y="1562100"/>
          <a:ext cx="7429500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 flipH="1">
            <a:off x="5638800" y="1371600"/>
            <a:ext cx="1481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 pitchFamily="36" charset="-128"/>
                <a:cs typeface="Avenir Book"/>
              </a:rPr>
              <a:t>N = 56,081</a:t>
            </a:r>
          </a:p>
        </p:txBody>
      </p:sp>
      <p:sp>
        <p:nvSpPr>
          <p:cNvPr id="9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4925" y="76200"/>
            <a:ext cx="90773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With enough data everything is significant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724400" y="1828800"/>
            <a:ext cx="3259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Book"/>
                <a:ea typeface="ＭＳ Ｐゴシック" pitchFamily="36" charset="-128"/>
                <a:cs typeface="Avenir Book"/>
              </a:rPr>
              <a:t>Error Bars are 99.9999% CI</a:t>
            </a:r>
          </a:p>
        </p:txBody>
      </p:sp>
    </p:spTree>
    <p:extLst>
      <p:ext uri="{BB962C8B-B14F-4D97-AF65-F5344CB8AC3E}">
        <p14:creationId xmlns:p14="http://schemas.microsoft.com/office/powerpoint/2010/main" val="2659686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A Thought Experiment</a:t>
            </a:r>
          </a:p>
        </p:txBody>
      </p:sp>
      <p:sp>
        <p:nvSpPr>
          <p:cNvPr id="10" name="Text Placeholder 9"/>
          <p:cNvSpPr txBox="1">
            <a:spLocks/>
          </p:cNvSpPr>
          <p:nvPr/>
        </p:nvSpPr>
        <p:spPr>
          <a:xfrm>
            <a:off x="0" y="1143000"/>
            <a:ext cx="6858000" cy="579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Consider the neural response to two different images. They produce a different pattern of response at the retina and LGN and early visual cortex.</a:t>
            </a: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That difference in response likely carries forward to the rest of the cortex, including motor cortex.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</p:txBody>
      </p:sp>
      <p:pic>
        <p:nvPicPr>
          <p:cNvPr id="4" name="Picture 3" descr="Brain.t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990600"/>
            <a:ext cx="2261288" cy="276439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49687"/>
            <a:ext cx="6905625" cy="29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553200" y="6324600"/>
            <a:ext cx="2414588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Javier Gonzalez-Castillo et al. PNAS 2012;109:5487-5492</a:t>
            </a:r>
          </a:p>
        </p:txBody>
      </p:sp>
    </p:spTree>
    <p:extLst>
      <p:ext uri="{BB962C8B-B14F-4D97-AF65-F5344CB8AC3E}">
        <p14:creationId xmlns:p14="http://schemas.microsoft.com/office/powerpoint/2010/main" val="233290746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lvl="0"/>
            <a:r>
              <a:rPr lang="en-US" sz="3200" dirty="0">
                <a:solidFill>
                  <a:srgbClr val="000000"/>
                </a:solidFill>
                <a:latin typeface="Avenir Book"/>
                <a:cs typeface="Avenir Book"/>
              </a:rPr>
              <a:t>A Thought Experiment</a:t>
            </a:r>
          </a:p>
        </p:txBody>
      </p:sp>
      <p:sp>
        <p:nvSpPr>
          <p:cNvPr id="10" name="Text Placeholder 9"/>
          <p:cNvSpPr txBox="1">
            <a:spLocks/>
          </p:cNvSpPr>
          <p:nvPr/>
        </p:nvSpPr>
        <p:spPr>
          <a:xfrm>
            <a:off x="457200" y="1143000"/>
            <a:ext cx="8229600" cy="579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Consider the neural response to two different images. They produce a different pattern of response at the retina and LGN and early visual cortex.</a:t>
            </a: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That difference in response likely carries forward to the rest of the cortex, including motor cortex.</a:t>
            </a: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So, if motor cortex produces a different response to any two different images, then its possible that with enough power we would always observe a difference.</a:t>
            </a: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Thus, maybe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ALL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 nulls result from experimenter error and/or low power.</a:t>
            </a: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/>
                <a:ea typeface="ＭＳ Ｐゴシック"/>
                <a:cs typeface="Avenir Book"/>
              </a:rPr>
              <a:t>A theory may only be as good as the variance it explains.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/>
              <a:ea typeface="ＭＳ Ｐゴシック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0515121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8381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Thanks!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1887091" y="1219200"/>
            <a:ext cx="3065909" cy="1368471"/>
            <a:chOff x="1309441" y="5257800"/>
            <a:chExt cx="3065909" cy="1368471"/>
          </a:xfrm>
        </p:grpSpPr>
        <p:pic>
          <p:nvPicPr>
            <p:cNvPr id="109" name="Picture 43"/>
            <p:cNvPicPr>
              <a:picLocks noChangeAspect="1"/>
            </p:cNvPicPr>
            <p:nvPr/>
          </p:nvPicPr>
          <p:blipFill>
            <a:blip r:embed="rId3">
              <a:grayscl/>
            </a:blip>
            <a:srcRect/>
            <a:stretch>
              <a:fillRect/>
            </a:stretch>
          </p:blipFill>
          <p:spPr bwMode="auto">
            <a:xfrm>
              <a:off x="1534533" y="5986350"/>
              <a:ext cx="639763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0" name="Rectangle 129"/>
            <p:cNvSpPr/>
            <p:nvPr/>
          </p:nvSpPr>
          <p:spPr>
            <a:xfrm>
              <a:off x="1309441" y="5257800"/>
              <a:ext cx="10899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Army Research Office</a:t>
              </a:r>
            </a:p>
          </p:txBody>
        </p:sp>
        <p:pic>
          <p:nvPicPr>
            <p:cNvPr id="110" name="Picture 4"/>
            <p:cNvPicPr>
              <a:picLocks noChangeAspect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3140910" y="5986191"/>
              <a:ext cx="640080" cy="64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2" name="Rectangle 131"/>
            <p:cNvSpPr/>
            <p:nvPr/>
          </p:nvSpPr>
          <p:spPr>
            <a:xfrm>
              <a:off x="2546550" y="5350133"/>
              <a:ext cx="18288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Department of Homeland Security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31562" y="2995261"/>
            <a:ext cx="770814" cy="1160901"/>
            <a:chOff x="4002092" y="4038600"/>
            <a:chExt cx="770814" cy="1160901"/>
          </a:xfrm>
        </p:grpSpPr>
        <p:sp>
          <p:nvSpPr>
            <p:cNvPr id="32" name="TextBox 31"/>
            <p:cNvSpPr txBox="1"/>
            <p:nvPr/>
          </p:nvSpPr>
          <p:spPr>
            <a:xfrm>
              <a:off x="4002092" y="4038600"/>
              <a:ext cx="77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Stephen</a:t>
              </a:r>
            </a:p>
            <a:p>
              <a:pPr algn="ctr" eaLnBrk="0" hangingPunct="0"/>
              <a:r>
                <a:rPr lang="en-US" sz="1200" dirty="0" err="1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Adamo</a:t>
              </a:r>
              <a:endParaRPr lang="en-US" sz="1200" dirty="0">
                <a:solidFill>
                  <a:srgbClr val="000000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endParaRPr>
            </a:p>
          </p:txBody>
        </p:sp>
        <p:pic>
          <p:nvPicPr>
            <p:cNvPr id="55" name="Picture 17" descr="Screen shot 2010-10-30 at 10.53.05 PM.png"/>
            <p:cNvPicPr>
              <a:picLocks noChangeAspect="1"/>
            </p:cNvPicPr>
            <p:nvPr/>
          </p:nvPicPr>
          <p:blipFill>
            <a:blip r:embed="rId5">
              <a:grayscl/>
            </a:blip>
            <a:srcRect/>
            <a:stretch>
              <a:fillRect/>
            </a:stretch>
          </p:blipFill>
          <p:spPr bwMode="auto">
            <a:xfrm>
              <a:off x="4094383" y="4467981"/>
              <a:ext cx="586232" cy="73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 34"/>
          <p:cNvGrpSpPr/>
          <p:nvPr/>
        </p:nvGrpSpPr>
        <p:grpSpPr>
          <a:xfrm>
            <a:off x="6535167" y="2995261"/>
            <a:ext cx="848910" cy="1166401"/>
            <a:chOff x="6483224" y="4038600"/>
            <a:chExt cx="848910" cy="1166401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0791" y="4462481"/>
              <a:ext cx="493776" cy="742520"/>
            </a:xfrm>
            <a:prstGeom prst="rect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6483224" y="4038600"/>
              <a:ext cx="848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Emma</a:t>
              </a:r>
            </a:p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Wu Dowd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24200" y="2971800"/>
            <a:ext cx="774571" cy="1188934"/>
            <a:chOff x="2309066" y="2590800"/>
            <a:chExt cx="774571" cy="1188934"/>
          </a:xfrm>
        </p:grpSpPr>
        <p:sp>
          <p:nvSpPr>
            <p:cNvPr id="78" name="Rectangle 77"/>
            <p:cNvSpPr/>
            <p:nvPr/>
          </p:nvSpPr>
          <p:spPr>
            <a:xfrm>
              <a:off x="2309066" y="2590800"/>
              <a:ext cx="7745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Matthew</a:t>
              </a:r>
            </a:p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Cain</a:t>
              </a: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>
              <a:grayscl/>
            </a:blip>
            <a:srcRect l="24000" r="25000"/>
            <a:stretch>
              <a:fillRect/>
            </a:stretch>
          </p:blipFill>
          <p:spPr>
            <a:xfrm>
              <a:off x="2409370" y="3048214"/>
              <a:ext cx="573962" cy="73152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391400" y="4419600"/>
            <a:ext cx="740664" cy="1179562"/>
            <a:chOff x="4649353" y="2595486"/>
            <a:chExt cx="740664" cy="1179562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9353" y="3038087"/>
              <a:ext cx="740664" cy="736961"/>
            </a:xfrm>
            <a:prstGeom prst="rect">
              <a:avLst/>
            </a:prstGeom>
          </p:spPr>
        </p:pic>
        <p:sp>
          <p:nvSpPr>
            <p:cNvPr id="123" name="TextBox 122"/>
            <p:cNvSpPr txBox="1"/>
            <p:nvPr/>
          </p:nvSpPr>
          <p:spPr>
            <a:xfrm>
              <a:off x="4719939" y="2595486"/>
              <a:ext cx="599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Adam</a:t>
              </a:r>
            </a:p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Biggs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5800" y="4437953"/>
            <a:ext cx="672179" cy="1188388"/>
            <a:chOff x="3609844" y="5425345"/>
            <a:chExt cx="672179" cy="1188388"/>
          </a:xfrm>
        </p:grpSpPr>
        <p:sp>
          <p:nvSpPr>
            <p:cNvPr id="46" name="TextBox 45"/>
            <p:cNvSpPr txBox="1"/>
            <p:nvPr/>
          </p:nvSpPr>
          <p:spPr>
            <a:xfrm>
              <a:off x="3609844" y="5425345"/>
              <a:ext cx="672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Elise</a:t>
              </a:r>
            </a:p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Darling</a:t>
              </a:r>
            </a:p>
          </p:txBody>
        </p:sp>
        <p:pic>
          <p:nvPicPr>
            <p:cNvPr id="57" name="Picture 13"/>
            <p:cNvPicPr>
              <a:picLocks noChangeAspect="1"/>
            </p:cNvPicPr>
            <p:nvPr/>
          </p:nvPicPr>
          <p:blipFill>
            <a:blip r:embed="rId5"/>
            <a:srcRect l="21054" r="21046"/>
            <a:stretch>
              <a:fillRect/>
            </a:stretch>
          </p:blipFill>
          <p:spPr bwMode="auto">
            <a:xfrm>
              <a:off x="3663569" y="5882213"/>
              <a:ext cx="564729" cy="73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Group 36"/>
          <p:cNvGrpSpPr/>
          <p:nvPr/>
        </p:nvGrpSpPr>
        <p:grpSpPr>
          <a:xfrm>
            <a:off x="1435798" y="2995261"/>
            <a:ext cx="697802" cy="1183265"/>
            <a:chOff x="8223819" y="2605399"/>
            <a:chExt cx="697802" cy="1183265"/>
          </a:xfrm>
        </p:grpSpPr>
        <p:sp>
          <p:nvSpPr>
            <p:cNvPr id="96" name="Rectangle 95"/>
            <p:cNvSpPr/>
            <p:nvPr/>
          </p:nvSpPr>
          <p:spPr>
            <a:xfrm>
              <a:off x="8223819" y="2605399"/>
              <a:ext cx="6978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Justin</a:t>
              </a:r>
            </a:p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Ericson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76455" y="3048000"/>
              <a:ext cx="592531" cy="740664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192133" y="4433215"/>
            <a:ext cx="898935" cy="1197864"/>
            <a:chOff x="1310865" y="5181600"/>
            <a:chExt cx="898935" cy="11978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29945"/>
            <a:stretch/>
          </p:blipFill>
          <p:spPr>
            <a:xfrm>
              <a:off x="1464472" y="5638800"/>
              <a:ext cx="591720" cy="74066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310865" y="5181600"/>
              <a:ext cx="898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Rachel Wynn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5222" y="4439565"/>
            <a:ext cx="898935" cy="1185164"/>
            <a:chOff x="2311400" y="4508500"/>
            <a:chExt cx="898935" cy="11851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62200" y="4953000"/>
              <a:ext cx="740664" cy="74066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311400" y="4508500"/>
              <a:ext cx="898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Michelle Kramer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58311" y="4420515"/>
            <a:ext cx="898935" cy="1223264"/>
            <a:chOff x="4140200" y="5080000"/>
            <a:chExt cx="898935" cy="12232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38788" r="31516" b="74779"/>
            <a:stretch/>
          </p:blipFill>
          <p:spPr>
            <a:xfrm>
              <a:off x="4267200" y="5562600"/>
              <a:ext cx="636711" cy="74066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4140200" y="5080000"/>
              <a:ext cx="8989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Laura </a:t>
              </a:r>
              <a:r>
                <a:rPr lang="en-US" sz="1200" dirty="0" err="1">
                  <a:solidFill>
                    <a:srgbClr val="000000"/>
                  </a:solidFill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rPr>
                <a:t>Schubel</a:t>
              </a:r>
              <a:endParaRPr lang="en-US" sz="1200" dirty="0">
                <a:solidFill>
                  <a:srgbClr val="000000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57800" y="1752600"/>
            <a:ext cx="1778000" cy="100012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5257800" y="1295400"/>
            <a:ext cx="1828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200" dirty="0" err="1">
                <a:solidFill>
                  <a:srgbClr val="000000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t>Kedlin</a:t>
            </a:r>
            <a:r>
              <a:rPr lang="en-US" sz="1200" dirty="0">
                <a:solidFill>
                  <a:srgbClr val="000000"/>
                </a:solidFill>
                <a:latin typeface="Arial" pitchFamily="36" charset="0"/>
                <a:ea typeface="ＭＳ Ｐゴシック" pitchFamily="36" charset="-128"/>
                <a:cs typeface="ＭＳ Ｐゴシック" pitchFamily="36" charset="-128"/>
              </a:rPr>
              <a:t> Co.</a:t>
            </a:r>
          </a:p>
        </p:txBody>
      </p:sp>
    </p:spTree>
    <p:extLst>
      <p:ext uri="{BB962C8B-B14F-4D97-AF65-F5344CB8AC3E}">
        <p14:creationId xmlns:p14="http://schemas.microsoft.com/office/powerpoint/2010/main" val="297262200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The replication crisis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6696"/>
          <a:stretch/>
        </p:blipFill>
        <p:spPr>
          <a:xfrm>
            <a:off x="1066800" y="2438400"/>
            <a:ext cx="7315200" cy="273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25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28600"/>
            <a:ext cx="9077325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Simple View of the Scientific Method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81659" y="1060801"/>
            <a:ext cx="1780682" cy="4167538"/>
            <a:chOff x="811782" y="680890"/>
            <a:chExt cx="1780682" cy="4167538"/>
          </a:xfrm>
        </p:grpSpPr>
        <p:sp>
          <p:nvSpPr>
            <p:cNvPr id="5" name="Rectangle 4"/>
            <p:cNvSpPr/>
            <p:nvPr/>
          </p:nvSpPr>
          <p:spPr>
            <a:xfrm>
              <a:off x="811782" y="680890"/>
              <a:ext cx="1780682" cy="1060616"/>
            </a:xfrm>
            <a:prstGeom prst="rect">
              <a:avLst/>
            </a:prstGeom>
            <a:noFill/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  <a:latin typeface="Avenir Book"/>
                  <a:cs typeface="Avenir Book"/>
                </a:rPr>
                <a:t>Literature Review &amp; Hypothesis Formation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1782" y="2234351"/>
              <a:ext cx="1780682" cy="1060616"/>
            </a:xfrm>
            <a:prstGeom prst="rect">
              <a:avLst/>
            </a:prstGeom>
            <a:noFill/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  <a:latin typeface="Avenir Book"/>
                  <a:cs typeface="Avenir Book"/>
                </a:rPr>
                <a:t>Methods &amp; Data Collection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11782" y="3787812"/>
              <a:ext cx="1780682" cy="1060616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  <a:latin typeface="Avenir Book"/>
                  <a:cs typeface="Avenir Book"/>
                </a:rPr>
                <a:t>Results</a:t>
              </a:r>
            </a:p>
          </p:txBody>
        </p:sp>
        <p:sp>
          <p:nvSpPr>
            <p:cNvPr id="9" name="Right Arrow 8"/>
            <p:cNvSpPr/>
            <p:nvPr/>
          </p:nvSpPr>
          <p:spPr>
            <a:xfrm rot="5400000">
              <a:off x="1413341" y="1774916"/>
              <a:ext cx="577565" cy="510748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 rot="5400000">
              <a:off x="1413341" y="3328376"/>
              <a:ext cx="577565" cy="510748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30726" y="4596824"/>
            <a:ext cx="2365474" cy="2229314"/>
            <a:chOff x="7146545" y="4261497"/>
            <a:chExt cx="2365474" cy="2229314"/>
          </a:xfrm>
        </p:grpSpPr>
        <p:sp>
          <p:nvSpPr>
            <p:cNvPr id="23" name="Right Arrow 22"/>
            <p:cNvSpPr/>
            <p:nvPr/>
          </p:nvSpPr>
          <p:spPr>
            <a:xfrm rot="1638548">
              <a:off x="7146545" y="4875270"/>
              <a:ext cx="1312829" cy="510748"/>
            </a:xfrm>
            <a:prstGeom prst="rightArrow">
              <a:avLst>
                <a:gd name="adj1" fmla="val 41892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29308" t="12672" r="20375" b="18893"/>
            <a:stretch/>
          </p:blipFill>
          <p:spPr>
            <a:xfrm>
              <a:off x="8369019" y="4922472"/>
              <a:ext cx="1143000" cy="156833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172593" y="4261497"/>
              <a:ext cx="1339426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venir Book"/>
                  <a:cs typeface="Avenir Book"/>
                </a:rPr>
                <a:t>Null Results:</a:t>
              </a:r>
            </a:p>
            <a:p>
              <a:pPr algn="ctr"/>
              <a:r>
                <a:rPr lang="en-US" sz="1600" dirty="0" err="1">
                  <a:solidFill>
                    <a:srgbClr val="FF0000"/>
                  </a:solidFill>
                  <a:latin typeface="Avenir Book"/>
                  <a:cs typeface="Avenir Book"/>
                </a:rPr>
                <a:t>Filedrawer</a:t>
              </a:r>
              <a:r>
                <a:rPr lang="en-US" sz="1600" dirty="0">
                  <a:solidFill>
                    <a:srgbClr val="FF0000"/>
                  </a:solidFill>
                  <a:latin typeface="Avenir Book"/>
                  <a:cs typeface="Avenir Book"/>
                </a:rPr>
                <a:t>??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4648200"/>
            <a:ext cx="2804631" cy="2070105"/>
            <a:chOff x="990600" y="4648200"/>
            <a:chExt cx="2804631" cy="2070105"/>
          </a:xfrm>
        </p:grpSpPr>
        <p:grpSp>
          <p:nvGrpSpPr>
            <p:cNvPr id="26" name="Group 25"/>
            <p:cNvGrpSpPr/>
            <p:nvPr/>
          </p:nvGrpSpPr>
          <p:grpSpPr>
            <a:xfrm>
              <a:off x="990600" y="4648200"/>
              <a:ext cx="2804631" cy="1088242"/>
              <a:chOff x="6223120" y="4189470"/>
              <a:chExt cx="2804631" cy="1088242"/>
            </a:xfrm>
          </p:grpSpPr>
          <p:sp>
            <p:nvSpPr>
              <p:cNvPr id="27" name="Right Arrow 26"/>
              <p:cNvSpPr/>
              <p:nvPr/>
            </p:nvSpPr>
            <p:spPr>
              <a:xfrm rot="19961452" flipH="1">
                <a:off x="7714922" y="4766964"/>
                <a:ext cx="1312829" cy="510748"/>
              </a:xfrm>
              <a:prstGeom prst="rightArrow">
                <a:avLst>
                  <a:gd name="adj1" fmla="val 41892"/>
                  <a:gd name="adj2" fmla="val 50000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223120" y="4189470"/>
                <a:ext cx="1890339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3"/>
                    </a:solidFill>
                    <a:latin typeface="Avenir Book"/>
                    <a:cs typeface="Avenir Book"/>
                  </a:rPr>
                  <a:t>Significant Results:</a:t>
                </a:r>
              </a:p>
              <a:p>
                <a:pPr algn="ctr"/>
                <a:r>
                  <a:rPr lang="en-US" sz="1600" dirty="0">
                    <a:solidFill>
                      <a:schemeClr val="accent3"/>
                    </a:solidFill>
                    <a:latin typeface="Avenir Book"/>
                    <a:cs typeface="Avenir Book"/>
                  </a:rPr>
                  <a:t>Publication!!</a:t>
                </a:r>
              </a:p>
            </p:txBody>
          </p:sp>
        </p:grpSp>
        <p:pic>
          <p:nvPicPr>
            <p:cNvPr id="2" name="Picture 1" descr="PB&amp;Rweb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5257800"/>
              <a:ext cx="1100775" cy="1460505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9636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0"/>
            <a:ext cx="9077325" cy="685800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Avenir Book"/>
                <a:cs typeface="Avenir Book"/>
              </a:rPr>
              <a:t>The </a:t>
            </a:r>
            <a:r>
              <a:rPr lang="en-US" sz="2800" dirty="0" err="1">
                <a:solidFill>
                  <a:srgbClr val="000000"/>
                </a:solidFill>
                <a:latin typeface="Avenir Book"/>
                <a:cs typeface="Avenir Book"/>
              </a:rPr>
              <a:t>Filedrawer</a:t>
            </a:r>
            <a:r>
              <a:rPr lang="en-US" sz="2800" dirty="0">
                <a:solidFill>
                  <a:srgbClr val="000000"/>
                </a:solidFill>
                <a:latin typeface="Avenir Book"/>
                <a:cs typeface="Avenir Book"/>
              </a:rPr>
              <a:t> Problem: False Discovery Rate Inflation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2514600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venir Book"/>
                <a:cs typeface="Avenir Book"/>
              </a:rPr>
              <a:t>Creates an ambiguity as to whether a published result indicates a replicable difference between conditions.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C48A5-A4D9-AC49-9248-ACBC6347C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821392"/>
            <a:ext cx="5882421" cy="54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96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228600"/>
            <a:ext cx="9077325" cy="6858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Avenir Book"/>
                <a:cs typeface="Avenir Book"/>
              </a:rPr>
              <a:t>Other Bad Ideas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81659" y="1060801"/>
            <a:ext cx="1780682" cy="4167538"/>
            <a:chOff x="811782" y="680890"/>
            <a:chExt cx="1780682" cy="4167538"/>
          </a:xfrm>
        </p:grpSpPr>
        <p:sp>
          <p:nvSpPr>
            <p:cNvPr id="5" name="Rectangle 4"/>
            <p:cNvSpPr/>
            <p:nvPr/>
          </p:nvSpPr>
          <p:spPr>
            <a:xfrm>
              <a:off x="811782" y="680890"/>
              <a:ext cx="1780682" cy="1060616"/>
            </a:xfrm>
            <a:prstGeom prst="rect">
              <a:avLst/>
            </a:prstGeom>
            <a:noFill/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  <a:latin typeface="Avenir Book"/>
                  <a:cs typeface="Avenir Book"/>
                </a:rPr>
                <a:t>Literature Review &amp; Hypothesis Formation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811782" y="2234351"/>
              <a:ext cx="1780682" cy="1060616"/>
            </a:xfrm>
            <a:prstGeom prst="rect">
              <a:avLst/>
            </a:prstGeom>
            <a:noFill/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  <a:latin typeface="Avenir Book"/>
                  <a:cs typeface="Avenir Book"/>
                </a:rPr>
                <a:t>Methods &amp; Data Collection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811782" y="3787812"/>
              <a:ext cx="1780682" cy="1060616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3"/>
                  </a:solidFill>
                  <a:latin typeface="Avenir Book"/>
                  <a:cs typeface="Avenir Book"/>
                </a:rPr>
                <a:t>Results</a:t>
              </a:r>
            </a:p>
          </p:txBody>
        </p:sp>
        <p:sp>
          <p:nvSpPr>
            <p:cNvPr id="9" name="Right Arrow 8"/>
            <p:cNvSpPr/>
            <p:nvPr/>
          </p:nvSpPr>
          <p:spPr>
            <a:xfrm rot="5400000">
              <a:off x="1413341" y="1774916"/>
              <a:ext cx="577565" cy="510748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 rot="5400000">
              <a:off x="1413341" y="3328376"/>
              <a:ext cx="577565" cy="510748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330726" y="4596824"/>
            <a:ext cx="2365474" cy="2229314"/>
            <a:chOff x="7146545" y="4261497"/>
            <a:chExt cx="2365474" cy="2229314"/>
          </a:xfrm>
        </p:grpSpPr>
        <p:sp>
          <p:nvSpPr>
            <p:cNvPr id="23" name="Right Arrow 22"/>
            <p:cNvSpPr/>
            <p:nvPr/>
          </p:nvSpPr>
          <p:spPr>
            <a:xfrm rot="1638548">
              <a:off x="7146545" y="4875270"/>
              <a:ext cx="1312829" cy="510748"/>
            </a:xfrm>
            <a:prstGeom prst="rightArrow">
              <a:avLst>
                <a:gd name="adj1" fmla="val 41892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/>
            <a:srcRect l="29308" t="12672" r="20375" b="18893"/>
            <a:stretch/>
          </p:blipFill>
          <p:spPr>
            <a:xfrm>
              <a:off x="8369019" y="4922472"/>
              <a:ext cx="1143000" cy="1568339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172593" y="4261497"/>
              <a:ext cx="1339426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venir Book"/>
                  <a:cs typeface="Avenir Book"/>
                </a:rPr>
                <a:t>Null Results:</a:t>
              </a:r>
            </a:p>
            <a:p>
              <a:pPr algn="ctr"/>
              <a:r>
                <a:rPr lang="en-US" sz="1600" dirty="0" err="1">
                  <a:solidFill>
                    <a:srgbClr val="FF0000"/>
                  </a:solidFill>
                  <a:latin typeface="Avenir Book"/>
                  <a:cs typeface="Avenir Book"/>
                </a:rPr>
                <a:t>Filedrawer</a:t>
              </a:r>
              <a:r>
                <a:rPr lang="en-US" sz="1600" dirty="0">
                  <a:solidFill>
                    <a:srgbClr val="FF0000"/>
                  </a:solidFill>
                  <a:latin typeface="Avenir Book"/>
                  <a:cs typeface="Avenir Book"/>
                </a:rPr>
                <a:t>??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4648200"/>
            <a:ext cx="2804631" cy="2070105"/>
            <a:chOff x="990600" y="4648200"/>
            <a:chExt cx="2804631" cy="2070105"/>
          </a:xfrm>
        </p:grpSpPr>
        <p:grpSp>
          <p:nvGrpSpPr>
            <p:cNvPr id="26" name="Group 25"/>
            <p:cNvGrpSpPr/>
            <p:nvPr/>
          </p:nvGrpSpPr>
          <p:grpSpPr>
            <a:xfrm>
              <a:off x="990600" y="4648200"/>
              <a:ext cx="2804631" cy="1088242"/>
              <a:chOff x="6223120" y="4189470"/>
              <a:chExt cx="2804631" cy="1088242"/>
            </a:xfrm>
          </p:grpSpPr>
          <p:sp>
            <p:nvSpPr>
              <p:cNvPr id="27" name="Right Arrow 26"/>
              <p:cNvSpPr/>
              <p:nvPr/>
            </p:nvSpPr>
            <p:spPr>
              <a:xfrm rot="19961452" flipH="1">
                <a:off x="7714922" y="4766964"/>
                <a:ext cx="1312829" cy="510748"/>
              </a:xfrm>
              <a:prstGeom prst="rightArrow">
                <a:avLst>
                  <a:gd name="adj1" fmla="val 41892"/>
                  <a:gd name="adj2" fmla="val 50000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  <a:latin typeface="Avenir Book"/>
                  <a:cs typeface="Avenir Book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223120" y="4189470"/>
                <a:ext cx="1890339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3"/>
                    </a:solidFill>
                    <a:latin typeface="Avenir Book"/>
                    <a:cs typeface="Avenir Book"/>
                  </a:rPr>
                  <a:t>Significant Results:</a:t>
                </a:r>
              </a:p>
              <a:p>
                <a:pPr algn="ctr"/>
                <a:r>
                  <a:rPr lang="en-US" sz="1600" dirty="0">
                    <a:solidFill>
                      <a:schemeClr val="accent3"/>
                    </a:solidFill>
                    <a:latin typeface="Avenir Book"/>
                    <a:cs typeface="Avenir Book"/>
                  </a:rPr>
                  <a:t>Publication!!</a:t>
                </a:r>
              </a:p>
            </p:txBody>
          </p:sp>
        </p:grpSp>
        <p:pic>
          <p:nvPicPr>
            <p:cNvPr id="2" name="Picture 1" descr="PB&amp;Rweb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5257800"/>
              <a:ext cx="1100775" cy="1460505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D88170-E4CB-704F-8A0F-99E2C2D08FB3}"/>
              </a:ext>
            </a:extLst>
          </p:cNvPr>
          <p:cNvGrpSpPr/>
          <p:nvPr/>
        </p:nvGrpSpPr>
        <p:grpSpPr>
          <a:xfrm>
            <a:off x="2097823" y="2833851"/>
            <a:ext cx="3102973" cy="2082806"/>
            <a:chOff x="3913642" y="2498524"/>
            <a:chExt cx="3102973" cy="2082806"/>
          </a:xfrm>
        </p:grpSpPr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3537C000-6F35-F44A-AA00-CE2A8F6EBDF0}"/>
                </a:ext>
              </a:extLst>
            </p:cNvPr>
            <p:cNvSpPr/>
            <p:nvPr/>
          </p:nvSpPr>
          <p:spPr>
            <a:xfrm rot="16200000">
              <a:off x="4443944" y="2008659"/>
              <a:ext cx="2082806" cy="3062536"/>
            </a:xfrm>
            <a:prstGeom prst="circularArrow">
              <a:avLst>
                <a:gd name="adj1" fmla="val 7842"/>
                <a:gd name="adj2" fmla="val 1585830"/>
                <a:gd name="adj3" fmla="val 20492930"/>
                <a:gd name="adj4" fmla="val 10800000"/>
                <a:gd name="adj5" fmla="val 125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77BF2F7-DC6C-2146-8D51-15EC5B650A66}"/>
                </a:ext>
              </a:extLst>
            </p:cNvPr>
            <p:cNvSpPr/>
            <p:nvPr/>
          </p:nvSpPr>
          <p:spPr>
            <a:xfrm>
              <a:off x="3913642" y="3188724"/>
              <a:ext cx="1476582" cy="791862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venir Book"/>
                  <a:cs typeface="Avenir Book"/>
                </a:rPr>
                <a:t>Adding data after looking at results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CDF0EA-16AD-564F-B2FB-EF32F3885512}"/>
              </a:ext>
            </a:extLst>
          </p:cNvPr>
          <p:cNvGrpSpPr/>
          <p:nvPr/>
        </p:nvGrpSpPr>
        <p:grpSpPr>
          <a:xfrm>
            <a:off x="3946549" y="2833851"/>
            <a:ext cx="3126635" cy="2082806"/>
            <a:chOff x="5762368" y="2498524"/>
            <a:chExt cx="3126635" cy="2082806"/>
          </a:xfrm>
        </p:grpSpPr>
        <p:sp>
          <p:nvSpPr>
            <p:cNvPr id="28" name="Circular Arrow 27">
              <a:extLst>
                <a:ext uri="{FF2B5EF4-FFF2-40B4-BE49-F238E27FC236}">
                  <a16:creationId xmlns:a16="http://schemas.microsoft.com/office/drawing/2014/main" id="{7BF2225C-0637-F54C-9FF1-B7FF92BDCB2D}"/>
                </a:ext>
              </a:extLst>
            </p:cNvPr>
            <p:cNvSpPr/>
            <p:nvPr/>
          </p:nvSpPr>
          <p:spPr>
            <a:xfrm rot="5400000" flipH="1">
              <a:off x="6252233" y="2008659"/>
              <a:ext cx="2082806" cy="3062536"/>
            </a:xfrm>
            <a:prstGeom prst="circularArrow">
              <a:avLst>
                <a:gd name="adj1" fmla="val 7842"/>
                <a:gd name="adj2" fmla="val 1585830"/>
                <a:gd name="adj3" fmla="val 20492930"/>
                <a:gd name="adj4" fmla="val 10800000"/>
                <a:gd name="adj5" fmla="val 12500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64380D2-42C1-1349-B4E9-B74083E05149}"/>
                </a:ext>
              </a:extLst>
            </p:cNvPr>
            <p:cNvSpPr/>
            <p:nvPr/>
          </p:nvSpPr>
          <p:spPr>
            <a:xfrm>
              <a:off x="7412421" y="3132789"/>
              <a:ext cx="1476582" cy="791862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FF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venir Book"/>
                  <a:cs typeface="Avenir Book"/>
                </a:rPr>
                <a:t>Retaining pilot data in final analyses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68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  <a:latin typeface="Avenir Book"/>
                <a:cs typeface="Avenir Book"/>
              </a:rPr>
              <a:t>Yes, these things actually happen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3" y="914400"/>
            <a:ext cx="8915997" cy="5562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905000" y="1219200"/>
            <a:ext cx="3733800" cy="3657600"/>
            <a:chOff x="1905000" y="1219200"/>
            <a:chExt cx="3733800" cy="3657600"/>
          </a:xfrm>
        </p:grpSpPr>
        <p:sp>
          <p:nvSpPr>
            <p:cNvPr id="3" name="Rectangle 2"/>
            <p:cNvSpPr/>
            <p:nvPr/>
          </p:nvSpPr>
          <p:spPr bwMode="auto">
            <a:xfrm>
              <a:off x="1905000" y="1219200"/>
              <a:ext cx="685800" cy="36576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953000" y="1219200"/>
              <a:ext cx="685800" cy="365760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029200" y="64770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John, </a:t>
            </a:r>
            <a:r>
              <a:rPr lang="en-US" dirty="0" err="1">
                <a:solidFill>
                  <a:srgbClr val="000000"/>
                </a:solidFill>
              </a:rPr>
              <a:t>Loewenstein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Prelec</a:t>
            </a:r>
            <a:r>
              <a:rPr lang="en-US" dirty="0">
                <a:solidFill>
                  <a:srgbClr val="000000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358634874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2">
      <a:dk1>
        <a:srgbClr val="FFFFFF"/>
      </a:dk1>
      <a:lt1>
        <a:srgbClr val="FFFFFF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000000"/>
      </a:accent3>
      <a:accent4>
        <a:srgbClr val="FFFFF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ＭＳ Ｐゴシック"/>
      </a:majorFont>
      <a:minorFont>
        <a:latin typeface="Times New Roman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ＭＳ Ｐゴシック"/>
      <a:cs typeface="ＭＳ Ｐゴシック"/>
    </a:majorFont>
    <a:minorFont>
      <a:latin typeface="Arial"/>
      <a:ea typeface="ＭＳ Ｐゴシック"/>
      <a:cs typeface="ＭＳ Ｐゴシック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112257</TotalTime>
  <Words>911</Words>
  <Application>Microsoft Macintosh PowerPoint</Application>
  <PresentationFormat>On-screen Show (4:3)</PresentationFormat>
  <Paragraphs>272</Paragraphs>
  <Slides>44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ＭＳ Ｐゴシック</vt:lpstr>
      <vt:lpstr>msgothic</vt:lpstr>
      <vt:lpstr>Arial</vt:lpstr>
      <vt:lpstr>Avenir Book</vt:lpstr>
      <vt:lpstr>Times New Roman</vt:lpstr>
      <vt:lpstr>Blank Presentation</vt:lpstr>
      <vt:lpstr>1_Blank Presentation</vt:lpstr>
      <vt:lpstr>Crowd-sourcing data: Practical lessons and potential applications</vt:lpstr>
      <vt:lpstr>Outline</vt:lpstr>
      <vt:lpstr>Airport Scanner Smartphone App</vt:lpstr>
      <vt:lpstr>Necessary Components</vt:lpstr>
      <vt:lpstr>The replication crisis</vt:lpstr>
      <vt:lpstr>Simple View of the Scientific Method</vt:lpstr>
      <vt:lpstr>The Filedrawer Problem: False Discovery Rate Inflation</vt:lpstr>
      <vt:lpstr>Other Bad Ideas</vt:lpstr>
      <vt:lpstr>Yes, these things actually happen</vt:lpstr>
      <vt:lpstr>Participants</vt:lpstr>
      <vt:lpstr>Airport Scanner Smartphone App</vt:lpstr>
      <vt:lpstr>Participants</vt:lpstr>
      <vt:lpstr>Participants</vt:lpstr>
      <vt:lpstr>Participants</vt:lpstr>
      <vt:lpstr>Analysis software</vt:lpstr>
      <vt:lpstr>Analysis architecture</vt:lpstr>
      <vt:lpstr>Adding participants inflates FDR</vt:lpstr>
      <vt:lpstr>Adding participants inflates FDR</vt:lpstr>
      <vt:lpstr>Adding participants inflates FDR</vt:lpstr>
      <vt:lpstr>Retaining pilots inflates FDR</vt:lpstr>
      <vt:lpstr>The three practices combined …</vt:lpstr>
      <vt:lpstr>Reversing an effect</vt:lpstr>
      <vt:lpstr>Avoidance, Correction and Transparency (ACT) </vt:lpstr>
      <vt:lpstr>PowerPoint Presentation</vt:lpstr>
      <vt:lpstr>The Filedrawer Problem: False Discovery Rate Inflation</vt:lpstr>
      <vt:lpstr>Dealing with the filedrawer problem</vt:lpstr>
      <vt:lpstr>Post-hoc / Observed Power</vt:lpstr>
      <vt:lpstr>PowerPoint Presentation</vt:lpstr>
      <vt:lpstr>Problems with a priori power estimation</vt:lpstr>
      <vt:lpstr>Participants</vt:lpstr>
      <vt:lpstr>PowerPoint Presentation</vt:lpstr>
      <vt:lpstr>Effect Standard Error</vt:lpstr>
      <vt:lpstr>Effect size needed to achieve 95% replication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With enough data everything is significant</vt:lpstr>
      <vt:lpstr>A Thought Experiment</vt:lpstr>
      <vt:lpstr>A Thought Experiment</vt:lpstr>
      <vt:lpstr>PowerPoint Presentation</vt:lpstr>
    </vt:vector>
  </TitlesOfParts>
  <Company>LBC/DIRP/NIMH/NIH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Meeting 07/10/07 </dc:title>
  <dc:creator>Dwight Kravitz</dc:creator>
  <cp:lastModifiedBy>Microsoft Office User</cp:lastModifiedBy>
  <cp:revision>990</cp:revision>
  <dcterms:created xsi:type="dcterms:W3CDTF">2011-06-24T13:50:11Z</dcterms:created>
  <dcterms:modified xsi:type="dcterms:W3CDTF">2018-05-29T19:39:59Z</dcterms:modified>
</cp:coreProperties>
</file>